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7"/>
  </p:notesMasterIdLst>
  <p:sldIdLst>
    <p:sldId id="359" r:id="rId3"/>
    <p:sldId id="360" r:id="rId4"/>
    <p:sldId id="361" r:id="rId5"/>
    <p:sldId id="389" r:id="rId6"/>
    <p:sldId id="432" r:id="rId7"/>
    <p:sldId id="362" r:id="rId8"/>
    <p:sldId id="394" r:id="rId9"/>
    <p:sldId id="395" r:id="rId10"/>
    <p:sldId id="426" r:id="rId11"/>
    <p:sldId id="427" r:id="rId12"/>
    <p:sldId id="428" r:id="rId13"/>
    <p:sldId id="430" r:id="rId14"/>
    <p:sldId id="440" r:id="rId15"/>
    <p:sldId id="433" r:id="rId16"/>
    <p:sldId id="397" r:id="rId17"/>
    <p:sldId id="434" r:id="rId18"/>
    <p:sldId id="439" r:id="rId19"/>
    <p:sldId id="400" r:id="rId20"/>
    <p:sldId id="401" r:id="rId21"/>
    <p:sldId id="436" r:id="rId22"/>
    <p:sldId id="402" r:id="rId23"/>
    <p:sldId id="403" r:id="rId24"/>
    <p:sldId id="437" r:id="rId25"/>
    <p:sldId id="405" r:id="rId26"/>
    <p:sldId id="406" r:id="rId27"/>
    <p:sldId id="438" r:id="rId28"/>
    <p:sldId id="408" r:id="rId29"/>
    <p:sldId id="416" r:id="rId30"/>
    <p:sldId id="409" r:id="rId31"/>
    <p:sldId id="422" r:id="rId32"/>
    <p:sldId id="423" r:id="rId33"/>
    <p:sldId id="424" r:id="rId34"/>
    <p:sldId id="431" r:id="rId35"/>
    <p:sldId id="415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000000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4321" autoAdjust="0"/>
  </p:normalViewPr>
  <p:slideViewPr>
    <p:cSldViewPr snapToGrid="0" snapToObjects="1">
      <p:cViewPr varScale="1">
        <p:scale>
          <a:sx n="97" d="100"/>
          <a:sy n="97" d="100"/>
        </p:scale>
        <p:origin x="69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16.04.2023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SoSe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2023 – 01 Structure of Scientific Papers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3_summer/lde/lde_summer2023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u-berlin.zoom.us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g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emf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mslab/reproducibility" TargetMode="External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emf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.berlin/dams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29.png"/><Relationship Id="rId3" Type="http://schemas.openxmlformats.org/officeDocument/2006/relationships/image" Target="../media/image22.svg"/><Relationship Id="rId7" Type="http://schemas.openxmlformats.org/officeDocument/2006/relationships/image" Target="../media/image2.png"/><Relationship Id="rId12" Type="http://schemas.openxmlformats.org/officeDocument/2006/relationships/image" Target="../media/image28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0" Type="http://schemas.openxmlformats.org/officeDocument/2006/relationships/image" Target="../media/image26.sv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Seminar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01 Structure of Scientific Papers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Apr 16, 2023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7491DB-8975-B23E-EC74-8FEA498E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38" y="6073529"/>
            <a:ext cx="732315" cy="549236"/>
          </a:xfrm>
          <a:prstGeom prst="rect">
            <a:avLst/>
          </a:prstGeom>
          <a:ln w="28575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287519-A3D7-4F03-4723-28E20BBAF494}"/>
              </a:ext>
            </a:extLst>
          </p:cNvPr>
          <p:cNvSpPr txBox="1"/>
          <p:nvPr/>
        </p:nvSpPr>
        <p:spPr>
          <a:xfrm>
            <a:off x="4684729" y="6024982"/>
            <a:ext cx="355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</a:t>
            </a:r>
            <a:r>
              <a:rPr lang="en-US" sz="1200" b="1" dirty="0">
                <a:solidFill>
                  <a:schemeClr val="bg1"/>
                </a:solidFill>
              </a:rPr>
              <a:t>Credit:</a:t>
            </a:r>
            <a:r>
              <a:rPr lang="en-US" sz="1200" dirty="0">
                <a:solidFill>
                  <a:schemeClr val="bg1"/>
                </a:solidFill>
              </a:rPr>
              <a:t> Based on “Introduction to Scientific Writing”/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”01 Structure of Scientific Papers” by Matthias Boehm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solidFill>
                  <a:srgbClr val="000000"/>
                </a:solidFill>
                <a:hlinkClick r:id="rId3"/>
              </a:rPr>
              <a:t>https://pdamme.github.io/teaching/2023_summer/lde/lde_summer2023.html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material, news,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r>
              <a:rPr lang="en-US" dirty="0">
                <a:solidFill>
                  <a:srgbClr val="000000"/>
                </a:solidFill>
              </a:rPr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835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46AB3-8848-AF7A-196A-3851F0AC1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Three Introductory Lectures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/>
              <a:t>Apr 17: Structure of Scientific Papers</a:t>
            </a:r>
          </a:p>
          <a:p>
            <a:pPr lvl="1"/>
            <a:r>
              <a:rPr lang="en-US" dirty="0"/>
              <a:t>Apr 24: Scientific Reading and Writing</a:t>
            </a:r>
          </a:p>
          <a:p>
            <a:pPr lvl="1"/>
            <a:r>
              <a:rPr lang="en-US" dirty="0"/>
              <a:t>May 8: Experiments, Reproducibility,</a:t>
            </a:r>
            <a:br>
              <a:rPr lang="en-US" dirty="0"/>
            </a:br>
            <a:r>
              <a:rPr lang="en-US" dirty="0"/>
              <a:t>             and Giving Presentations</a:t>
            </a:r>
          </a:p>
          <a:p>
            <a:r>
              <a:rPr lang="en-US" dirty="0"/>
              <a:t>Self-organized Seminar Work</a:t>
            </a:r>
          </a:p>
          <a:p>
            <a:pPr lvl="1"/>
            <a:r>
              <a:rPr lang="en-US" dirty="0"/>
              <a:t>Office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(mandatory)</a:t>
            </a:r>
          </a:p>
          <a:p>
            <a:pPr lvl="1"/>
            <a:r>
              <a:rPr lang="en-US" dirty="0"/>
              <a:t>Jun 26: Session #1</a:t>
            </a:r>
          </a:p>
          <a:p>
            <a:pPr lvl="1"/>
            <a:r>
              <a:rPr lang="en-US" dirty="0"/>
              <a:t>Jul 03 : Session #2</a:t>
            </a:r>
          </a:p>
          <a:p>
            <a:pPr lvl="1"/>
            <a:r>
              <a:rPr lang="en-US" dirty="0"/>
              <a:t>Jul 10 : Session #3</a:t>
            </a:r>
          </a:p>
          <a:p>
            <a:pPr lvl="1"/>
            <a:r>
              <a:rPr lang="en-US" dirty="0"/>
              <a:t>Jul 17 : Session #4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EFEA-164C-9773-7B3A-25BDD464D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063D2F-D652-A482-0EF8-CB21206DC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  <a:p>
            <a:pPr lvl="1"/>
            <a:r>
              <a:rPr lang="en-US" dirty="0"/>
              <a:t>Presented today, take your time to select afterwards</a:t>
            </a:r>
          </a:p>
          <a:p>
            <a:r>
              <a:rPr lang="en-US" dirty="0"/>
              <a:t>Topic Selection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May 1, 23:59 CEST</a:t>
            </a:r>
            <a:r>
              <a:rPr lang="en-US" dirty="0">
                <a:solidFill>
                  <a:srgbClr val="000000"/>
                </a:solidFill>
              </a:rPr>
              <a:t> (in 2 weeks)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First-come-first-serve</a:t>
            </a:r>
          </a:p>
          <a:p>
            <a:pPr lvl="1"/>
            <a:r>
              <a:rPr lang="en-US" dirty="0"/>
              <a:t>List of preferences by email to Patrick Damme</a:t>
            </a:r>
          </a:p>
          <a:p>
            <a:r>
              <a:rPr lang="en-US" dirty="0"/>
              <a:t>Submission of Summary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Jun 19, 23:59 CEST</a:t>
            </a:r>
            <a:r>
              <a:rPr lang="en-US" dirty="0">
                <a:solidFill>
                  <a:srgbClr val="000000"/>
                </a:solidFill>
              </a:rPr>
              <a:t> (in 9 weeks)</a:t>
            </a:r>
          </a:p>
          <a:p>
            <a:pPr lvl="1"/>
            <a:r>
              <a:rPr lang="en-US" dirty="0"/>
              <a:t>Summary paper (PDF) by email to Patrick Damme</a:t>
            </a:r>
          </a:p>
          <a:p>
            <a:r>
              <a:rPr lang="en-US" dirty="0"/>
              <a:t>Submission of Presentation Slides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The day before you present, 23:59 CEST</a:t>
            </a:r>
          </a:p>
          <a:p>
            <a:pPr lvl="1"/>
            <a:r>
              <a:rPr lang="en-US" dirty="0"/>
              <a:t>Presentation slides (PDF) by email to Patrick Damme</a:t>
            </a:r>
          </a:p>
        </p:txBody>
      </p:sp>
    </p:spTree>
    <p:extLst>
      <p:ext uri="{BB962C8B-B14F-4D97-AF65-F5344CB8AC3E}">
        <p14:creationId xmlns:p14="http://schemas.microsoft.com/office/powerpoint/2010/main" val="31297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32EE4-0411-2306-E0EC-834453B1D5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Individual Seminar Work</a:t>
            </a:r>
          </a:p>
          <a:p>
            <a:pPr lvl="1"/>
            <a:r>
              <a:rPr lang="en-US" dirty="0"/>
              <a:t>1 student = 1 paper, no team work</a:t>
            </a:r>
          </a:p>
          <a:p>
            <a:r>
              <a:rPr lang="en-US" dirty="0"/>
              <a:t>Summary Paper</a:t>
            </a:r>
          </a:p>
          <a:p>
            <a:pPr lvl="1"/>
            <a:r>
              <a:rPr lang="en-US" dirty="0"/>
              <a:t>Read and understand selected paper</a:t>
            </a:r>
          </a:p>
          <a:p>
            <a:pPr lvl="1"/>
            <a:r>
              <a:rPr lang="en-US" dirty="0"/>
              <a:t>Search for related work for some context</a:t>
            </a:r>
          </a:p>
          <a:p>
            <a:pPr lvl="1"/>
            <a:r>
              <a:rPr lang="en-US" dirty="0"/>
              <a:t>Write summary paper (</a:t>
            </a:r>
            <a:r>
              <a:rPr lang="en-US" b="1" dirty="0">
                <a:solidFill>
                  <a:schemeClr val="accent1"/>
                </a:solidFill>
              </a:rPr>
              <a:t>6 pages</a:t>
            </a:r>
            <a:r>
              <a:rPr lang="en-US" dirty="0"/>
              <a:t>, excl. references)</a:t>
            </a:r>
            <a:br>
              <a:rPr lang="en-US" dirty="0"/>
            </a:br>
            <a:r>
              <a:rPr lang="en-US" dirty="0"/>
              <a:t>- including related work</a:t>
            </a:r>
            <a:br>
              <a:rPr lang="en-US" dirty="0"/>
            </a:br>
            <a:r>
              <a:rPr lang="en-US" dirty="0"/>
              <a:t>- make sure relation to umbrella is conveyed</a:t>
            </a:r>
          </a:p>
          <a:p>
            <a:pPr lvl="1"/>
            <a:r>
              <a:rPr lang="en-US" dirty="0"/>
              <a:t>LaTeX with </a:t>
            </a:r>
            <a:r>
              <a:rPr lang="en-US" b="1" dirty="0">
                <a:solidFill>
                  <a:srgbClr val="7889FB"/>
                </a:solidFill>
              </a:rPr>
              <a:t>ACM </a:t>
            </a:r>
            <a:r>
              <a:rPr lang="en-US" b="1" dirty="0" err="1">
                <a:solidFill>
                  <a:srgbClr val="7889FB"/>
                </a:solidFill>
              </a:rPr>
              <a:t>acmart</a:t>
            </a:r>
            <a:r>
              <a:rPr lang="en-US" b="1" dirty="0">
                <a:solidFill>
                  <a:srgbClr val="7889FB"/>
                </a:solidFill>
              </a:rPr>
              <a:t> template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rgbClr val="7889FB"/>
                </a:solidFill>
              </a:rPr>
              <a:t>document class </a:t>
            </a:r>
            <a:r>
              <a:rPr lang="en-US" b="1" dirty="0" err="1">
                <a:solidFill>
                  <a:srgbClr val="7889FB"/>
                </a:solidFill>
              </a:rPr>
              <a:t>sigconf</a:t>
            </a:r>
            <a:r>
              <a:rPr lang="en-US" dirty="0"/>
              <a:t>, link on course website)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Summarize your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15 min talk + 5 min discussion </a:t>
            </a:r>
            <a:r>
              <a:rPr lang="en-US" dirty="0"/>
              <a:t>(stay in time)</a:t>
            </a:r>
          </a:p>
          <a:p>
            <a:pPr lvl="1"/>
            <a:r>
              <a:rPr lang="en-US" dirty="0"/>
              <a:t>Audience: engage in the 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AB63AE-D485-5A50-C6C9-CC837331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Deliverables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AEAA26-8ED3-C0AC-0D3D-7A52A4CE8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Graded portfolio exam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#41095 (seminar-only)</a:t>
            </a:r>
          </a:p>
          <a:p>
            <a:pPr lvl="2"/>
            <a:r>
              <a:rPr lang="en-US" dirty="0"/>
              <a:t>65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summary paper</a:t>
            </a:r>
          </a:p>
          <a:p>
            <a:pPr lvl="2"/>
            <a:r>
              <a:rPr lang="en-US" dirty="0"/>
              <a:t>35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</p:txBody>
      </p:sp>
    </p:spTree>
    <p:extLst>
      <p:ext uri="{BB962C8B-B14F-4D97-AF65-F5344CB8AC3E}">
        <p14:creationId xmlns:p14="http://schemas.microsoft.com/office/powerpoint/2010/main" val="40808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Structure of Scientific Papers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1C3C3A8-FEF8-3915-6336-2A780E9A81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Computer Science (Data Management)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8A58EA-ABF6-3F90-0B0D-3DC2B79C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7" y="4845869"/>
            <a:ext cx="1032724" cy="774543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C7A0135-7CBE-30AD-16A2-1FB5BD19531E}"/>
              </a:ext>
            </a:extLst>
          </p:cNvPr>
          <p:cNvSpPr txBox="1"/>
          <p:nvPr/>
        </p:nvSpPr>
        <p:spPr>
          <a:xfrm>
            <a:off x="1588591" y="4817642"/>
            <a:ext cx="4677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b="1" dirty="0">
                <a:solidFill>
                  <a:srgbClr val="000000"/>
                </a:solidFill>
              </a:rPr>
              <a:t>Credit:</a:t>
            </a:r>
            <a:r>
              <a:rPr lang="en-US" sz="1600" dirty="0">
                <a:solidFill>
                  <a:srgbClr val="000000"/>
                </a:solidFill>
              </a:rPr>
              <a:t> Based on “Introduction to Scientific Writing”/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”01 Structure of Scientific Papers” by Matthias Boehm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98536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734155-FA99-235E-7DD7-A3AB11C326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4"/>
            <a:ext cx="5545201" cy="944616"/>
          </a:xfrm>
        </p:spPr>
        <p:txBody>
          <a:bodyPr/>
          <a:lstStyle/>
          <a:p>
            <a:r>
              <a:rPr lang="en-US" dirty="0"/>
              <a:t>Classification of Scientific/Technical Documents</a:t>
            </a:r>
          </a:p>
          <a:p>
            <a:pPr lvl="1"/>
            <a:r>
              <a:rPr lang="en-US" dirty="0"/>
              <a:t>Formal vs informal writing, cumulative?, single vs multi-author, archival vs non-archival publications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538F17-7BE9-511B-1972-5A3CA11DA1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Types of Scientific Writing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74E8F0-97EF-1E68-2D1A-6CC35A5B98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1262741"/>
            <a:ext cx="5545201" cy="944616"/>
          </a:xfrm>
        </p:spPr>
        <p:txBody>
          <a:bodyPr/>
          <a:lstStyle/>
          <a:p>
            <a:r>
              <a:rPr lang="en-US" dirty="0"/>
              <a:t>Scientific Writing Skills are </a:t>
            </a:r>
            <a:r>
              <a:rPr lang="en-US" dirty="0">
                <a:solidFill>
                  <a:srgbClr val="C00000"/>
                </a:solidFill>
              </a:rPr>
              <a:t>crucial</a:t>
            </a:r>
          </a:p>
          <a:p>
            <a:pPr lvl="1"/>
            <a:r>
              <a:rPr lang="en-US" dirty="0"/>
              <a:t>Different types of docs share many similarities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9ACA242-D60D-31B4-A2A0-8AE40BFBAE3D}"/>
              </a:ext>
            </a:extLst>
          </p:cNvPr>
          <p:cNvSpPr/>
          <p:nvPr/>
        </p:nvSpPr>
        <p:spPr>
          <a:xfrm>
            <a:off x="2408512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Monographs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AD6F0F3-22F6-46EC-1002-4B4260EA9479}"/>
              </a:ext>
            </a:extLst>
          </p:cNvPr>
          <p:cNvSpPr/>
          <p:nvPr/>
        </p:nvSpPr>
        <p:spPr>
          <a:xfrm>
            <a:off x="8054430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9FA17B3-2A64-B703-1FE0-089E1778B685}"/>
              </a:ext>
            </a:extLst>
          </p:cNvPr>
          <p:cNvSpPr/>
          <p:nvPr/>
        </p:nvSpPr>
        <p:spPr>
          <a:xfrm>
            <a:off x="5170343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Scientific Papers</a:t>
            </a:r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C2EAD625-6BFA-3112-E4E8-866FB1F11875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6071088" y="2642197"/>
            <a:ext cx="0" cy="351693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F75FBF1B-BE68-55B4-217A-D5A409DED3B2}"/>
              </a:ext>
            </a:extLst>
          </p:cNvPr>
          <p:cNvCxnSpPr>
            <a:stCxn id="12" idx="1"/>
            <a:endCxn id="6" idx="0"/>
          </p:cNvCxnSpPr>
          <p:nvPr/>
        </p:nvCxnSpPr>
        <p:spPr>
          <a:xfrm flipH="1">
            <a:off x="3309257" y="2536690"/>
            <a:ext cx="2596033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6">
            <a:extLst>
              <a:ext uri="{FF2B5EF4-FFF2-40B4-BE49-F238E27FC236}">
                <a16:creationId xmlns:a16="http://schemas.microsoft.com/office/drawing/2014/main" id="{32652B9D-79A4-4CD5-09C8-17FC36E20C8D}"/>
              </a:ext>
            </a:extLst>
          </p:cNvPr>
          <p:cNvCxnSpPr>
            <a:stCxn id="12" idx="3"/>
            <a:endCxn id="7" idx="0"/>
          </p:cNvCxnSpPr>
          <p:nvPr/>
        </p:nvCxnSpPr>
        <p:spPr>
          <a:xfrm>
            <a:off x="6236885" y="2536690"/>
            <a:ext cx="2718290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20">
            <a:extLst>
              <a:ext uri="{FF2B5EF4-FFF2-40B4-BE49-F238E27FC236}">
                <a16:creationId xmlns:a16="http://schemas.microsoft.com/office/drawing/2014/main" id="{DF99310B-EF3F-E78C-720B-0307522C7E47}"/>
              </a:ext>
            </a:extLst>
          </p:cNvPr>
          <p:cNvSpPr/>
          <p:nvPr/>
        </p:nvSpPr>
        <p:spPr>
          <a:xfrm>
            <a:off x="5905290" y="2431182"/>
            <a:ext cx="331595" cy="211015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15AD38AE-87C1-2CA1-C319-CB16200B7864}"/>
              </a:ext>
            </a:extLst>
          </p:cNvPr>
          <p:cNvSpPr/>
          <p:nvPr/>
        </p:nvSpPr>
        <p:spPr>
          <a:xfrm>
            <a:off x="2623989" y="349226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BS Thesis</a:t>
            </a: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9BB6DA6C-489F-1502-4806-1D11CA80F09B}"/>
              </a:ext>
            </a:extLst>
          </p:cNvPr>
          <p:cNvSpPr/>
          <p:nvPr/>
        </p:nvSpPr>
        <p:spPr>
          <a:xfrm>
            <a:off x="2623989" y="3905922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MS Thesis</a:t>
            </a: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50BB2872-0EAB-2085-05E8-CFD8349AA228}"/>
              </a:ext>
            </a:extLst>
          </p:cNvPr>
          <p:cNvSpPr/>
          <p:nvPr/>
        </p:nvSpPr>
        <p:spPr>
          <a:xfrm>
            <a:off x="2623989" y="4319578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PhD Thesis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2EB1191E-CF44-2E37-E2A5-D5260CCB23E8}"/>
              </a:ext>
            </a:extLst>
          </p:cNvPr>
          <p:cNvSpPr/>
          <p:nvPr/>
        </p:nvSpPr>
        <p:spPr>
          <a:xfrm>
            <a:off x="2623989" y="473323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Habilitation</a:t>
            </a: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DCA20FD9-6798-29D2-50F9-106AE5C2A34A}"/>
              </a:ext>
            </a:extLst>
          </p:cNvPr>
          <p:cNvSpPr/>
          <p:nvPr/>
        </p:nvSpPr>
        <p:spPr>
          <a:xfrm>
            <a:off x="4586415" y="369501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Preprint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E1998FD5-7AEB-18FE-FFA3-EA28C76A9F69}"/>
              </a:ext>
            </a:extLst>
          </p:cNvPr>
          <p:cNvSpPr/>
          <p:nvPr/>
        </p:nvSpPr>
        <p:spPr>
          <a:xfrm>
            <a:off x="4586415" y="410458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Conference</a:t>
            </a: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A9F7B9D9-5A42-6219-028F-6466AFAC7453}"/>
              </a:ext>
            </a:extLst>
          </p:cNvPr>
          <p:cNvSpPr/>
          <p:nvPr/>
        </p:nvSpPr>
        <p:spPr>
          <a:xfrm>
            <a:off x="4579713" y="452232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Journal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3263E39C-3CEC-144A-DAB7-A8B6912D668D}"/>
              </a:ext>
            </a:extLst>
          </p:cNvPr>
          <p:cNvSpPr/>
          <p:nvPr/>
        </p:nvSpPr>
        <p:spPr>
          <a:xfrm>
            <a:off x="8133947" y="3492266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 Proposal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E76AE038-A1FD-E56F-C97D-C957F2710098}"/>
              </a:ext>
            </a:extLst>
          </p:cNvPr>
          <p:cNvSpPr/>
          <p:nvPr/>
        </p:nvSpPr>
        <p:spPr>
          <a:xfrm>
            <a:off x="8276473" y="3901839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doc</a:t>
            </a:r>
          </a:p>
        </p:txBody>
      </p:sp>
      <p:sp>
        <p:nvSpPr>
          <p:cNvPr id="22" name="Rectangle 34">
            <a:extLst>
              <a:ext uri="{FF2B5EF4-FFF2-40B4-BE49-F238E27FC236}">
                <a16:creationId xmlns:a16="http://schemas.microsoft.com/office/drawing/2014/main" id="{FF2783DE-BB4F-7F62-85E6-B6BBFB24884B}"/>
              </a:ext>
            </a:extLst>
          </p:cNvPr>
          <p:cNvSpPr/>
          <p:nvPr/>
        </p:nvSpPr>
        <p:spPr>
          <a:xfrm>
            <a:off x="8276472" y="431355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White Paper</a:t>
            </a: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45FAD4BF-FC8B-0950-A4C3-F29FFCFEB9E5}"/>
              </a:ext>
            </a:extLst>
          </p:cNvPr>
          <p:cNvSpPr/>
          <p:nvPr/>
        </p:nvSpPr>
        <p:spPr>
          <a:xfrm>
            <a:off x="4583058" y="494006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 Report</a:t>
            </a: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D992FA9C-79E9-937C-6D1F-08E8C08DEE9D}"/>
              </a:ext>
            </a:extLst>
          </p:cNvPr>
          <p:cNvSpPr/>
          <p:nvPr/>
        </p:nvSpPr>
        <p:spPr>
          <a:xfrm>
            <a:off x="8273564" y="473323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Blog</a:t>
            </a:r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id="{4C5BFAF4-DE34-4DF4-0D52-856BD405E83C}"/>
              </a:ext>
            </a:extLst>
          </p:cNvPr>
          <p:cNvSpPr/>
          <p:nvPr/>
        </p:nvSpPr>
        <p:spPr>
          <a:xfrm>
            <a:off x="8276472" y="513282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AFC2C145-2FD2-5A61-A107-EF4EBB2DC84C}"/>
              </a:ext>
            </a:extLst>
          </p:cNvPr>
          <p:cNvSpPr/>
          <p:nvPr/>
        </p:nvSpPr>
        <p:spPr>
          <a:xfrm>
            <a:off x="6193597" y="369501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68BA7091-CD89-8756-FABA-1F3BAF71C4BB}"/>
              </a:ext>
            </a:extLst>
          </p:cNvPr>
          <p:cNvSpPr/>
          <p:nvPr/>
        </p:nvSpPr>
        <p:spPr>
          <a:xfrm>
            <a:off x="6193597" y="410458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0EC8606D-6524-DA2D-A7A1-3A9E2D6B9BD9}"/>
              </a:ext>
            </a:extLst>
          </p:cNvPr>
          <p:cNvSpPr/>
          <p:nvPr/>
        </p:nvSpPr>
        <p:spPr>
          <a:xfrm>
            <a:off x="6186895" y="452232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Survey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4FBCE1-14A7-4E4A-24A5-E143B24F576B}"/>
              </a:ext>
            </a:extLst>
          </p:cNvPr>
          <p:cNvSpPr/>
          <p:nvPr/>
        </p:nvSpPr>
        <p:spPr>
          <a:xfrm>
            <a:off x="6190240" y="494006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E&amp;A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787A927-80F0-F6D2-0784-7295B6B982D6}"/>
              </a:ext>
            </a:extLst>
          </p:cNvPr>
          <p:cNvSpPr txBox="1"/>
          <p:nvPr/>
        </p:nvSpPr>
        <p:spPr>
          <a:xfrm>
            <a:off x="4505354" y="3368770"/>
            <a:ext cx="150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pub. channel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D58BADB-DCB2-0210-C4CA-05BAF5F018D5}"/>
              </a:ext>
            </a:extLst>
          </p:cNvPr>
          <p:cNvSpPr txBox="1"/>
          <p:nvPr/>
        </p:nvSpPr>
        <p:spPr>
          <a:xfrm>
            <a:off x="6295440" y="3368770"/>
            <a:ext cx="1153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contents</a:t>
            </a:r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53F55A4-FB9E-C696-E52C-904264CFE4D7}"/>
              </a:ext>
            </a:extLst>
          </p:cNvPr>
          <p:cNvSpPr/>
          <p:nvPr/>
        </p:nvSpPr>
        <p:spPr>
          <a:xfrm>
            <a:off x="6190240" y="535780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4758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A8CB2E-6353-BF9B-5A05-87674320E9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11075143" cy="4506685"/>
          </a:xfrm>
        </p:spPr>
        <p:txBody>
          <a:bodyPr/>
          <a:lstStyle/>
          <a:p>
            <a:r>
              <a:rPr lang="en-US" dirty="0"/>
              <a:t>Know your Audience</a:t>
            </a:r>
          </a:p>
          <a:p>
            <a:pPr lvl="1"/>
            <a:endParaRPr lang="en-US" dirty="0"/>
          </a:p>
          <a:p>
            <a:r>
              <a:rPr lang="en-US" dirty="0"/>
              <a:t>Get your Workflow in Order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Writing:</a:t>
            </a:r>
            <a:r>
              <a:rPr lang="en-US" dirty="0"/>
              <a:t> </a:t>
            </a:r>
            <a:r>
              <a:rPr lang="en-US" b="1" dirty="0"/>
              <a:t>LaTeX</a:t>
            </a:r>
            <a:r>
              <a:rPr lang="en-US" dirty="0"/>
              <a:t> (e.g., Overleaf, </a:t>
            </a:r>
            <a:r>
              <a:rPr lang="en-US" dirty="0" err="1"/>
              <a:t>TeXnicCenter</a:t>
            </a:r>
            <a:r>
              <a:rPr lang="en-US" dirty="0"/>
              <a:t>), </a:t>
            </a:r>
            <a:r>
              <a:rPr lang="en-US" b="1" dirty="0"/>
              <a:t>versioning</a:t>
            </a:r>
            <a:r>
              <a:rPr lang="en-US" dirty="0"/>
              <a:t> (e.g., git), </a:t>
            </a:r>
            <a:r>
              <a:rPr lang="en-US" b="1" dirty="0"/>
              <a:t>templates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Plotting: </a:t>
            </a:r>
            <a:r>
              <a:rPr lang="en-US" b="1" dirty="0"/>
              <a:t>R</a:t>
            </a:r>
            <a:r>
              <a:rPr lang="en-US" dirty="0"/>
              <a:t> (e.g., plot, </a:t>
            </a:r>
            <a:r>
              <a:rPr lang="en-US" dirty="0" err="1"/>
              <a:t>ggplot</a:t>
            </a:r>
            <a:r>
              <a:rPr lang="en-US" dirty="0"/>
              <a:t>), </a:t>
            </a:r>
            <a:r>
              <a:rPr lang="en-US" b="1" dirty="0"/>
              <a:t>Python</a:t>
            </a:r>
            <a:r>
              <a:rPr lang="en-US" dirty="0"/>
              <a:t> (e.g., matplotlib, seaborn), </a:t>
            </a:r>
            <a:r>
              <a:rPr lang="en-US" b="1" dirty="0" err="1"/>
              <a:t>Gnuplot</a:t>
            </a:r>
            <a:r>
              <a:rPr lang="en-US" dirty="0"/>
              <a:t>, </a:t>
            </a:r>
            <a:r>
              <a:rPr lang="en-US" b="1" dirty="0"/>
              <a:t>LaTeX</a:t>
            </a:r>
            <a:r>
              <a:rPr lang="en-US" dirty="0"/>
              <a:t> (e.g., </a:t>
            </a:r>
            <a:r>
              <a:rPr lang="en-US" dirty="0" err="1"/>
              <a:t>pgfplots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Figures: </a:t>
            </a:r>
            <a:r>
              <a:rPr lang="en-US" dirty="0"/>
              <a:t>e.g., MS Visio/</a:t>
            </a:r>
            <a:r>
              <a:rPr lang="en-US" b="1" dirty="0"/>
              <a:t>MS </a:t>
            </a:r>
            <a:r>
              <a:rPr lang="en-US" b="1" dirty="0" err="1"/>
              <a:t>Powerpoint</a:t>
            </a:r>
            <a:r>
              <a:rPr lang="en-US" dirty="0"/>
              <a:t>, </a:t>
            </a:r>
            <a:r>
              <a:rPr lang="en-US" b="1" dirty="0"/>
              <a:t>Inkscape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pdf, eps, </a:t>
            </a:r>
            <a:r>
              <a:rPr lang="en-US" dirty="0" err="1"/>
              <a:t>svg</a:t>
            </a:r>
            <a:r>
              <a:rPr lang="en-US" dirty="0"/>
              <a:t> (vector graphics)</a:t>
            </a:r>
          </a:p>
          <a:p>
            <a:pPr lvl="1"/>
            <a:endParaRPr lang="en-US" dirty="0"/>
          </a:p>
          <a:p>
            <a:r>
              <a:rPr lang="en-US" dirty="0"/>
              <a:t>Mindset: Quality over Quantity</a:t>
            </a:r>
          </a:p>
          <a:p>
            <a:pPr lvl="1"/>
            <a:r>
              <a:rPr lang="en-US" dirty="0"/>
              <a:t>Aim for top-tier conferences/journals (act as filter)</a:t>
            </a:r>
          </a:p>
          <a:p>
            <a:pPr lvl="1"/>
            <a:r>
              <a:rPr lang="en-US" dirty="0"/>
              <a:t>Make the paper useful for others (ideas, evidence, code)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4EB67-F43E-ED31-2474-F42B4592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72A1C4B-90D2-8F92-7DA2-B3703AE51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40"/>
          <a:stretch/>
        </p:blipFill>
        <p:spPr>
          <a:xfrm>
            <a:off x="7576004" y="3507052"/>
            <a:ext cx="2583542" cy="2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9C4123-C9D0-A48A-E68C-DC426C3EB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Research – Writing Cycle</a:t>
            </a:r>
          </a:p>
          <a:p>
            <a:pPr lvl="1"/>
            <a:r>
              <a:rPr lang="en-US" dirty="0"/>
              <a:t>Read lots of papers </a:t>
            </a:r>
          </a:p>
          <a:p>
            <a:pPr lvl="1"/>
            <a:r>
              <a:rPr lang="en-US" b="1" strike="sngStrike" dirty="0">
                <a:solidFill>
                  <a:srgbClr val="7889FB"/>
                </a:solidFill>
              </a:rPr>
              <a:t>Idea</a:t>
            </a:r>
            <a:r>
              <a:rPr lang="en-US" strike="sngStrike" dirty="0"/>
              <a:t> </a:t>
            </a:r>
            <a:r>
              <a:rPr lang="en-US" strike="sngStrike" dirty="0">
                <a:sym typeface="Wingdings" panose="05000000000000000000" pitchFamily="2" charset="2"/>
              </a:rPr>
              <a:t> </a:t>
            </a:r>
            <a:r>
              <a:rPr lang="en-US" strike="sngStrike" dirty="0"/>
              <a:t>Research </a:t>
            </a:r>
            <a:r>
              <a:rPr lang="en-US" strike="sngStrike" dirty="0">
                <a:sym typeface="Wingdings" panose="05000000000000000000" pitchFamily="2" charset="2"/>
              </a:rPr>
              <a:t> Writing  Document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Idea</a:t>
            </a:r>
            <a:r>
              <a:rPr lang="en-US" dirty="0">
                <a:sym typeface="Wingdings" panose="05000000000000000000" pitchFamily="2" charset="2"/>
              </a:rPr>
              <a:t>  Writing/Research  Document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Incremental refinement of drafts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Paper Submission Cycle</a:t>
            </a:r>
          </a:p>
          <a:p>
            <a:pPr lvl="1"/>
            <a:r>
              <a:rPr lang="en-US" dirty="0"/>
              <a:t>Blind vs double-blind submission</a:t>
            </a:r>
          </a:p>
          <a:p>
            <a:pPr lvl="1"/>
            <a:r>
              <a:rPr lang="en-US" dirty="0"/>
              <a:t>Revisions and Camera-ready</a:t>
            </a:r>
          </a:p>
          <a:p>
            <a:pPr lvl="1"/>
            <a:r>
              <a:rPr lang="en-US" b="1" dirty="0"/>
              <a:t>Similar: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bachelor</a:t>
            </a:r>
            <a:r>
              <a:rPr lang="en-US" dirty="0"/>
              <a:t>/</a:t>
            </a:r>
            <a:r>
              <a:rPr lang="en-US" b="1" dirty="0">
                <a:solidFill>
                  <a:srgbClr val="C40D1E"/>
                </a:solidFill>
              </a:rPr>
              <a:t>master</a:t>
            </a:r>
            <a:r>
              <a:rPr lang="en-US" dirty="0"/>
              <a:t> thesis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drafts to advisor / final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4FFA1B-DA0E-F91F-1365-C52076BD09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Paper Writing and Publication Process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D39ECB-A673-22AA-A552-788C27048F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64201" y="1262740"/>
            <a:ext cx="5995946" cy="220019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SIGMOD 2024: Paper Submission Round 2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April 15,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Paper submission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May 26 - 28,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Author feedback phase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June 20,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Notification of accept/reject/review again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July 20,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Revised paper submission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August 23,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Final notification of accept/reject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tba,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Camera ready due</a:t>
            </a:r>
          </a:p>
          <a:p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C74AB42-686B-63BF-FE10-3979FA7E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585" y="41603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77B5FCB-0F78-0950-2349-3E6AB54F10BE}"/>
              </a:ext>
            </a:extLst>
          </p:cNvPr>
          <p:cNvSpPr txBox="1"/>
          <p:nvPr/>
        </p:nvSpPr>
        <p:spPr>
          <a:xfrm>
            <a:off x="9045189" y="4065293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944702E-BB9C-76F3-991C-13D536FC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26" y="4160305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BAD9610E-B76B-644C-5AD8-1F1BF6C113E1}"/>
              </a:ext>
            </a:extLst>
          </p:cNvPr>
          <p:cNvSpPr txBox="1"/>
          <p:nvPr/>
        </p:nvSpPr>
        <p:spPr>
          <a:xfrm>
            <a:off x="5383794" y="4065293"/>
            <a:ext cx="260658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[Eamonn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54F2686-CAC3-7688-4625-DE9005DF22E9}"/>
              </a:ext>
            </a:extLst>
          </p:cNvPr>
          <p:cNvSpPr txBox="1"/>
          <p:nvPr/>
        </p:nvSpPr>
        <p:spPr>
          <a:xfrm>
            <a:off x="9406476" y="3695961"/>
            <a:ext cx="25340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[Recommended Reading]</a:t>
            </a:r>
          </a:p>
        </p:txBody>
      </p:sp>
    </p:spTree>
    <p:extLst>
      <p:ext uri="{BB962C8B-B14F-4D97-AF65-F5344CB8AC3E}">
        <p14:creationId xmlns:p14="http://schemas.microsoft.com/office/powerpoint/2010/main" val="2303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4B9CCC-3AEF-E2FB-D77F-CAEEBBDB9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4274" y="1268963"/>
            <a:ext cx="7901667" cy="4506685"/>
          </a:xfrm>
        </p:spPr>
        <p:txBody>
          <a:bodyPr/>
          <a:lstStyle/>
          <a:p>
            <a:r>
              <a:rPr lang="en-US" dirty="0"/>
              <a:t>Example paper used in the following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Matthias Boehm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Peter J. Haas, Frederick R. Reiss, Berthold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Compressed Linear Algebra </a:t>
            </a:r>
            <a:r>
              <a:rPr lang="en-US" sz="16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Large-Scale Machine Learning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D29DDA-15FE-A72D-7FD1-3F010AB32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C0780E-DBEA-BD6D-F7AD-FD64970D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9" y="1307063"/>
            <a:ext cx="3068052" cy="3956305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3E3A9A72-DAFF-729A-B4B9-F032FA99E35C}"/>
              </a:ext>
            </a:extLst>
          </p:cNvPr>
          <p:cNvSpPr/>
          <p:nvPr/>
        </p:nvSpPr>
        <p:spPr>
          <a:xfrm rot="5400000">
            <a:off x="4567463" y="245798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C77EE51-AA70-9BA1-79B1-4024C92091C4}"/>
              </a:ext>
            </a:extLst>
          </p:cNvPr>
          <p:cNvSpPr txBox="1"/>
          <p:nvPr/>
        </p:nvSpPr>
        <p:spPr>
          <a:xfrm>
            <a:off x="5149191" y="3039019"/>
            <a:ext cx="6828818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Scaling Machine Learning via Compressed Linear Algebra.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Record 2017 46(1)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Journal 2018 27(5)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ACM 2019 62(5)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EA6E12F-6779-97FB-E3B9-628D2808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92" y="2936513"/>
            <a:ext cx="497559" cy="64008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BB1A3E-0BB2-200C-F6CF-692611CA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032" y="3640674"/>
            <a:ext cx="455634" cy="64008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96C4A6-A0A1-48C9-76EE-88EE872E4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843" y="4287263"/>
            <a:ext cx="49655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B588D0-067E-7940-14D4-19AE2351CB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7889FB"/>
                </a:solidFill>
              </a:rPr>
              <a:t>Problem-Oriented Research</a:t>
            </a:r>
          </a:p>
          <a:p>
            <a:pPr lvl="1"/>
            <a:r>
              <a:rPr lang="en-US" dirty="0"/>
              <a:t>Focus on problem/observation first, not your solution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Discuss early ideas</a:t>
            </a:r>
            <a:r>
              <a:rPr lang="en-US" dirty="0"/>
              <a:t> with collaborators and friends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Develop your taste for good research topics </a:t>
            </a:r>
          </a:p>
          <a:p>
            <a:pPr lvl="1"/>
            <a:r>
              <a:rPr lang="en-US" dirty="0"/>
              <a:t>Topic selection needs time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pipeline model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Ex. Compressed Linear Algebra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dirty="0"/>
              <a:t> Iterative ML algorithms + memory-bandwidth-bound operations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crucial to fit data in memory  automatic lossless compression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Sub-problems:</a:t>
            </a:r>
            <a:r>
              <a:rPr lang="en-US" dirty="0"/>
              <a:t> #rows&gt;&gt;#cols, column correlation, column characteristics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column-wise compression w/ heterogeneous encoding formats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B860B8-F094-6721-9EC4-66B08169C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Ideas and Topic Selection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704C23-052A-96F9-F444-A71DC0FFEFB2}"/>
              </a:ext>
            </a:extLst>
          </p:cNvPr>
          <p:cNvGrpSpPr/>
          <p:nvPr/>
        </p:nvGrpSpPr>
        <p:grpSpPr>
          <a:xfrm>
            <a:off x="6743374" y="1334886"/>
            <a:ext cx="2317404" cy="1816557"/>
            <a:chOff x="6664471" y="1334886"/>
            <a:chExt cx="2317404" cy="181655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93EE8CB-2656-6F95-A5A2-E7E66493BF95}"/>
                </a:ext>
              </a:extLst>
            </p:cNvPr>
            <p:cNvCxnSpPr/>
            <p:nvPr/>
          </p:nvCxnSpPr>
          <p:spPr>
            <a:xfrm>
              <a:off x="7140103" y="2694559"/>
              <a:ext cx="1738941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7">
              <a:extLst>
                <a:ext uri="{FF2B5EF4-FFF2-40B4-BE49-F238E27FC236}">
                  <a16:creationId xmlns:a16="http://schemas.microsoft.com/office/drawing/2014/main" id="{DBA907FD-C78F-409C-D9ED-543B60E6C05A}"/>
                </a:ext>
              </a:extLst>
            </p:cNvPr>
            <p:cNvCxnSpPr/>
            <p:nvPr/>
          </p:nvCxnSpPr>
          <p:spPr>
            <a:xfrm flipH="1" flipV="1">
              <a:off x="7140103" y="1663431"/>
              <a:ext cx="1" cy="103112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18C6CF2A-1830-8E67-BF0A-9A68137748A2}"/>
                </a:ext>
              </a:extLst>
            </p:cNvPr>
            <p:cNvSpPr txBox="1"/>
            <p:nvPr/>
          </p:nvSpPr>
          <p:spPr>
            <a:xfrm>
              <a:off x="7402750" y="2782111"/>
              <a:ext cx="122568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5ECB5AE3-293C-E373-0F69-8715B8734CBE}"/>
                </a:ext>
              </a:extLst>
            </p:cNvPr>
            <p:cNvSpPr txBox="1"/>
            <p:nvPr/>
          </p:nvSpPr>
          <p:spPr>
            <a:xfrm>
              <a:off x="6664471" y="1334886"/>
              <a:ext cx="951264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Progress</a:t>
              </a: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0C218E4-33D6-CB0A-27E2-0CBCAB9E64C2}"/>
                </a:ext>
              </a:extLst>
            </p:cNvPr>
            <p:cNvSpPr/>
            <p:nvPr/>
          </p:nvSpPr>
          <p:spPr>
            <a:xfrm>
              <a:off x="7140103" y="1945533"/>
              <a:ext cx="593387" cy="747307"/>
            </a:xfrm>
            <a:custGeom>
              <a:avLst/>
              <a:gdLst>
                <a:gd name="connsiteX0" fmla="*/ 0 w 593387"/>
                <a:gd name="connsiteY0" fmla="*/ 739302 h 747307"/>
                <a:gd name="connsiteX1" fmla="*/ 428017 w 593387"/>
                <a:gd name="connsiteY1" fmla="*/ 642025 h 747307"/>
                <a:gd name="connsiteX2" fmla="*/ 593387 w 593387"/>
                <a:gd name="connsiteY2" fmla="*/ 0 h 74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387" h="747307">
                  <a:moveTo>
                    <a:pt x="0" y="739302"/>
                  </a:moveTo>
                  <a:cubicBezTo>
                    <a:pt x="164559" y="752272"/>
                    <a:pt x="329119" y="765242"/>
                    <a:pt x="428017" y="642025"/>
                  </a:cubicBezTo>
                  <a:cubicBezTo>
                    <a:pt x="526915" y="518808"/>
                    <a:pt x="492868" y="128081"/>
                    <a:pt x="593387" y="0"/>
                  </a:cubicBezTo>
                </a:path>
              </a:pathLst>
            </a:cu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F2AC7319-7D09-4053-3BB8-697D2107AF69}"/>
                </a:ext>
              </a:extLst>
            </p:cNvPr>
            <p:cNvSpPr/>
            <p:nvPr/>
          </p:nvSpPr>
          <p:spPr>
            <a:xfrm>
              <a:off x="7140103" y="1750979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DD734C41-7EC6-D013-0CF5-BD64DE9446EF}"/>
                </a:ext>
              </a:extLst>
            </p:cNvPr>
            <p:cNvSpPr/>
            <p:nvPr/>
          </p:nvSpPr>
          <p:spPr>
            <a:xfrm>
              <a:off x="7467602" y="1757464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49759B29-405B-667B-3C1A-A9CD5E818FDB}"/>
                </a:ext>
              </a:extLst>
            </p:cNvPr>
            <p:cNvSpPr/>
            <p:nvPr/>
          </p:nvSpPr>
          <p:spPr>
            <a:xfrm>
              <a:off x="7834011" y="1763948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6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A6984AE-2876-E2E8-9E63-9716BA002E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Worst Mistake: </a:t>
            </a:r>
            <a:r>
              <a:rPr lang="en-US" dirty="0">
                <a:solidFill>
                  <a:schemeClr val="accent1"/>
                </a:solidFill>
              </a:rPr>
              <a:t>Schrödinger's Results</a:t>
            </a:r>
          </a:p>
          <a:p>
            <a:pPr lvl="1"/>
            <a:r>
              <a:rPr lang="en-US" dirty="0"/>
              <a:t>Postpone implementation and experiments till last before the deadline</a:t>
            </a:r>
          </a:p>
          <a:p>
            <a:pPr lvl="1"/>
            <a:r>
              <a:rPr lang="en-US" dirty="0"/>
              <a:t>No feedback, no reaction time (experiments require many iterations)</a:t>
            </a:r>
          </a:p>
          <a:p>
            <a:pPr lvl="1"/>
            <a:r>
              <a:rPr lang="en-US" b="1" dirty="0"/>
              <a:t>Karl Popper: </a:t>
            </a:r>
            <a:r>
              <a:rPr lang="en-US" dirty="0"/>
              <a:t>falsifiability of scientific results</a:t>
            </a:r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Continuous Experiments</a:t>
            </a:r>
          </a:p>
          <a:p>
            <a:pPr lvl="1"/>
            <a:r>
              <a:rPr lang="en-US" dirty="0"/>
              <a:t>Run experiments during survey / prototype building</a:t>
            </a:r>
          </a:p>
          <a:p>
            <a:pPr lvl="1"/>
            <a:r>
              <a:rPr lang="en-US" dirty="0"/>
              <a:t>Systematic experiments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observations and ideas for improvements</a:t>
            </a:r>
            <a:endParaRPr lang="en-US" dirty="0"/>
          </a:p>
          <a:p>
            <a:pPr lvl="1"/>
            <a:r>
              <a:rPr lang="en-US" dirty="0"/>
              <a:t>Don’t be afraid of throw away prototypes that don’t work</a:t>
            </a:r>
            <a:endParaRPr lang="en-US" sz="1200" dirty="0"/>
          </a:p>
          <a:p>
            <a:r>
              <a:rPr lang="en-US" dirty="0"/>
              <a:t>Ex. Compressed Linear Algebra</a:t>
            </a:r>
          </a:p>
          <a:p>
            <a:pPr lvl="1"/>
            <a:r>
              <a:rPr lang="en-US" dirty="0"/>
              <a:t>Data characteristics inspired overall design of encoding schemes</a:t>
            </a:r>
          </a:p>
          <a:p>
            <a:pPr lvl="1"/>
            <a:r>
              <a:rPr lang="en-US" dirty="0"/>
              <a:t>Initially slow compression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dedicated sampling schemes and estimators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Initially slow compressed operations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cache-conscious operations,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selected operations with better asymptotic behavior 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F3A05C-68BD-842B-F1FA-D4062D06D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Prototypes and Experiments</a:t>
            </a:r>
          </a:p>
        </p:txBody>
      </p:sp>
    </p:spTree>
    <p:extLst>
      <p:ext uri="{BB962C8B-B14F-4D97-AF65-F5344CB8AC3E}">
        <p14:creationId xmlns:p14="http://schemas.microsoft.com/office/powerpoint/2010/main" val="31183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TEL 811 (~20 seats)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https://tu-berlin.zoom.us/j/67376691490?pwd=NmlvWTM5VUVWRjU0UGI2bXhBVkxzQT09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C5044F-3766-577B-EA6C-18B073172A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Title &amp; Authors</a:t>
            </a:r>
          </a:p>
          <a:p>
            <a:r>
              <a:rPr lang="en-US" dirty="0"/>
              <a:t>Sections and Subsections</a:t>
            </a:r>
          </a:p>
          <a:p>
            <a:pPr lvl="1"/>
            <a:r>
              <a:rPr lang="en-US" dirty="0"/>
              <a:t>Abstract          		</a:t>
            </a:r>
            <a:r>
              <a:rPr lang="en-US" dirty="0">
                <a:sym typeface="Wingdings" panose="05000000000000000000" pitchFamily="2" charset="2"/>
              </a:rPr>
              <a:t> short overview of problem and solution (part of meta data)</a:t>
            </a:r>
            <a:endParaRPr lang="en-US" dirty="0"/>
          </a:p>
          <a:p>
            <a:pPr lvl="1"/>
            <a:r>
              <a:rPr lang="en-US" dirty="0"/>
              <a:t>Introduction 		</a:t>
            </a:r>
            <a:r>
              <a:rPr lang="en-US" dirty="0">
                <a:sym typeface="Wingdings" panose="05000000000000000000" pitchFamily="2" charset="2"/>
              </a:rPr>
              <a:t> context, problem, contributions</a:t>
            </a:r>
            <a:endParaRPr lang="en-US" dirty="0"/>
          </a:p>
          <a:p>
            <a:pPr lvl="1"/>
            <a:r>
              <a:rPr lang="en-US" dirty="0"/>
              <a:t>Background / Preliminaries 	</a:t>
            </a:r>
            <a:r>
              <a:rPr lang="en-US" dirty="0">
                <a:sym typeface="Wingdings" panose="05000000000000000000" pitchFamily="2" charset="2"/>
              </a:rPr>
              <a:t> necessary background for understanding</a:t>
            </a:r>
            <a:endParaRPr lang="en-US" dirty="0"/>
          </a:p>
          <a:p>
            <a:pPr lvl="1"/>
            <a:r>
              <a:rPr lang="en-US" dirty="0"/>
              <a:t>Main Part 			</a:t>
            </a:r>
            <a:r>
              <a:rPr lang="en-US" dirty="0">
                <a:sym typeface="Wingdings" panose="05000000000000000000" pitchFamily="2" charset="2"/>
              </a:rPr>
              <a:t> your technical core contributions </a:t>
            </a:r>
            <a:endParaRPr lang="en-US" dirty="0"/>
          </a:p>
          <a:p>
            <a:pPr lvl="1"/>
            <a:r>
              <a:rPr lang="en-US" dirty="0"/>
              <a:t>Main Part 2</a:t>
            </a:r>
          </a:p>
          <a:p>
            <a:pPr lvl="1"/>
            <a:r>
              <a:rPr lang="en-US" dirty="0"/>
              <a:t>Experiments		</a:t>
            </a:r>
            <a:r>
              <a:rPr lang="en-US" dirty="0">
                <a:sym typeface="Wingdings" panose="05000000000000000000" pitchFamily="2" charset="2"/>
              </a:rPr>
              <a:t> setting, micro benchmarks, end-to-end benchmarks</a:t>
            </a:r>
            <a:endParaRPr lang="en-US" dirty="0"/>
          </a:p>
          <a:p>
            <a:pPr lvl="1"/>
            <a:r>
              <a:rPr lang="en-US" dirty="0"/>
              <a:t>Related Work		</a:t>
            </a:r>
            <a:r>
              <a:rPr lang="en-US" dirty="0">
                <a:sym typeface="Wingdings" panose="05000000000000000000" pitchFamily="2" charset="2"/>
              </a:rPr>
              <a:t> areas of related work, differences to your own work</a:t>
            </a:r>
            <a:endParaRPr lang="en-US" dirty="0"/>
          </a:p>
          <a:p>
            <a:pPr lvl="1"/>
            <a:r>
              <a:rPr lang="en-US" dirty="0"/>
              <a:t>Conclusions			</a:t>
            </a:r>
            <a:r>
              <a:rPr lang="en-US" dirty="0">
                <a:sym typeface="Wingdings" panose="05000000000000000000" pitchFamily="2" charset="2"/>
              </a:rPr>
              <a:t> summary, conclusions, and future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Acknowledgments		 funding agencies, helpful people beyond co-authors</a:t>
            </a:r>
            <a:endParaRPr lang="en-US" dirty="0"/>
          </a:p>
          <a:p>
            <a:pPr lvl="1"/>
            <a:r>
              <a:rPr lang="en-US" dirty="0"/>
              <a:t>References			</a:t>
            </a:r>
            <a:r>
              <a:rPr lang="en-US" dirty="0">
                <a:sym typeface="Wingdings" panose="05000000000000000000" pitchFamily="2" charset="2"/>
              </a:rPr>
              <a:t> list of other works referenced throughout the paper</a:t>
            </a:r>
            <a:endParaRPr lang="en-US" dirty="0"/>
          </a:p>
          <a:p>
            <a:pPr lvl="1"/>
            <a:r>
              <a:rPr lang="en-US" dirty="0"/>
              <a:t>(Appendix)			</a:t>
            </a:r>
            <a:r>
              <a:rPr lang="en-US" dirty="0">
                <a:sym typeface="Wingdings" panose="05000000000000000000" pitchFamily="2" charset="2"/>
              </a:rPr>
              <a:t> any additional contents (e.g., proves of theorems, more results)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20CB23-179C-3307-A5FC-0BBD55F0EB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Prototypical Structure of a Scientific Paper</a:t>
            </a:r>
          </a:p>
        </p:txBody>
      </p:sp>
    </p:spTree>
    <p:extLst>
      <p:ext uri="{BB962C8B-B14F-4D97-AF65-F5344CB8AC3E}">
        <p14:creationId xmlns:p14="http://schemas.microsoft.com/office/powerpoint/2010/main" val="340466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60E3F5E-A32A-3F5A-0AB1-61545C0087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579576" cy="2972837"/>
          </a:xfrm>
        </p:spPr>
        <p:txBody>
          <a:bodyPr/>
          <a:lstStyle/>
          <a:p>
            <a:r>
              <a:rPr lang="en-US" dirty="0"/>
              <a:t>List of Authors</a:t>
            </a:r>
          </a:p>
          <a:p>
            <a:pPr lvl="1"/>
            <a:r>
              <a:rPr lang="en-US" dirty="0"/>
              <a:t>E.g., by contribution (main, …, advisor)</a:t>
            </a:r>
          </a:p>
          <a:p>
            <a:pPr lvl="1"/>
            <a:r>
              <a:rPr lang="en-US" dirty="0"/>
              <a:t>E.g., by last name</a:t>
            </a:r>
          </a:p>
          <a:p>
            <a:pPr lvl="1"/>
            <a:r>
              <a:rPr lang="en-US" dirty="0"/>
              <a:t>Affiliations, contact (corresponding author)</a:t>
            </a:r>
          </a:p>
          <a:p>
            <a:pPr lvl="1"/>
            <a:endParaRPr lang="en-US" dirty="0"/>
          </a:p>
          <a:p>
            <a:r>
              <a:rPr lang="en-US" dirty="0"/>
              <a:t>Title</a:t>
            </a:r>
          </a:p>
          <a:p>
            <a:pPr lvl="1"/>
            <a:r>
              <a:rPr lang="en-US" dirty="0"/>
              <a:t>Descriptive yet concise</a:t>
            </a:r>
          </a:p>
          <a:p>
            <a:pPr lvl="1"/>
            <a:r>
              <a:rPr lang="en-US" dirty="0"/>
              <a:t>Short name if possible </a:t>
            </a:r>
            <a:r>
              <a:rPr lang="en-US" dirty="0">
                <a:sym typeface="Wingdings" panose="05000000000000000000" pitchFamily="2" charset="2"/>
              </a:rPr>
              <a:t> easier to cite and discuss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962ED1-7D9E-0382-646B-C79721826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 and Authors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5807658-1335-D32E-7AE1-32CC90E6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2" y="4234144"/>
            <a:ext cx="5457215" cy="1538044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9C446C-9461-AFB2-21E2-FCF8FBCE6FAD}"/>
              </a:ext>
            </a:extLst>
          </p:cNvPr>
          <p:cNvGrpSpPr/>
          <p:nvPr/>
        </p:nvGrpSpPr>
        <p:grpSpPr>
          <a:xfrm>
            <a:off x="7374613" y="1240595"/>
            <a:ext cx="4023892" cy="1263443"/>
            <a:chOff x="6905371" y="1104254"/>
            <a:chExt cx="4023892" cy="126344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79A8FAB5-9AEE-9A5C-6368-3F1DBE4C1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193" y="1113982"/>
              <a:ext cx="4010070" cy="1253715"/>
            </a:xfrm>
            <a:prstGeom prst="rect">
              <a:avLst/>
            </a:prstGeom>
          </p:spPr>
        </p:pic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2470B29A-FDA3-7542-CA33-6D894638915C}"/>
                </a:ext>
              </a:extLst>
            </p:cNvPr>
            <p:cNvSpPr/>
            <p:nvPr/>
          </p:nvSpPr>
          <p:spPr>
            <a:xfrm>
              <a:off x="6905371" y="1104254"/>
              <a:ext cx="6190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13704A-3861-9C15-1FAB-D1B0483C0075}"/>
              </a:ext>
            </a:extLst>
          </p:cNvPr>
          <p:cNvGrpSpPr/>
          <p:nvPr/>
        </p:nvGrpSpPr>
        <p:grpSpPr>
          <a:xfrm>
            <a:off x="7374613" y="2806942"/>
            <a:ext cx="4157851" cy="1124299"/>
            <a:chOff x="6921029" y="2658125"/>
            <a:chExt cx="4157851" cy="1124299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886A6EB0-B70B-CA8E-CCA6-7B9702BC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626" y="2699989"/>
              <a:ext cx="4133254" cy="1082435"/>
            </a:xfrm>
            <a:prstGeom prst="rect">
              <a:avLst/>
            </a:prstGeom>
          </p:spPr>
        </p:pic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1F6A73C5-1AC5-0EB0-4E96-40508B59B6F6}"/>
                </a:ext>
              </a:extLst>
            </p:cNvPr>
            <p:cNvSpPr/>
            <p:nvPr/>
          </p:nvSpPr>
          <p:spPr>
            <a:xfrm>
              <a:off x="6921029" y="2658125"/>
              <a:ext cx="562756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46F1FF1-5E5C-8B0E-20B5-CE373B7F9F30}"/>
              </a:ext>
            </a:extLst>
          </p:cNvPr>
          <p:cNvGrpSpPr/>
          <p:nvPr/>
        </p:nvGrpSpPr>
        <p:grpSpPr>
          <a:xfrm>
            <a:off x="7374613" y="4234144"/>
            <a:ext cx="4158049" cy="1445985"/>
            <a:chOff x="6860184" y="4114716"/>
            <a:chExt cx="4158049" cy="1445985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EDF92D8F-AE91-BF09-3823-570B384A0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0184" y="4114716"/>
              <a:ext cx="4158049" cy="842421"/>
            </a:xfrm>
            <a:prstGeom prst="rect">
              <a:avLst/>
            </a:prstGeom>
          </p:spPr>
        </p:pic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B7EC8936-434B-24BD-DA3A-C7F8162BAF99}"/>
                </a:ext>
              </a:extLst>
            </p:cNvPr>
            <p:cNvSpPr/>
            <p:nvPr/>
          </p:nvSpPr>
          <p:spPr>
            <a:xfrm>
              <a:off x="6957295" y="4124444"/>
              <a:ext cx="8239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137;p4">
              <a:extLst>
                <a:ext uri="{FF2B5EF4-FFF2-40B4-BE49-F238E27FC236}">
                  <a16:creationId xmlns:a16="http://schemas.microsoft.com/office/drawing/2014/main" id="{5EBE0423-FDBA-7846-3048-3708EA47BB71}"/>
                </a:ext>
              </a:extLst>
            </p:cNvPr>
            <p:cNvSpPr txBox="1"/>
            <p:nvPr/>
          </p:nvSpPr>
          <p:spPr>
            <a:xfrm>
              <a:off x="9150332" y="5037481"/>
              <a:ext cx="1634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Credit: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sliceline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b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Silicon Valley, HBO]</a:t>
              </a:r>
              <a:endParaRPr dirty="0"/>
            </a:p>
          </p:txBody>
        </p:sp>
        <p:pic>
          <p:nvPicPr>
            <p:cNvPr id="12" name="Google Shape;138;p4">
              <a:extLst>
                <a:ext uri="{FF2B5EF4-FFF2-40B4-BE49-F238E27FC236}">
                  <a16:creationId xmlns:a16="http://schemas.microsoft.com/office/drawing/2014/main" id="{1A3F9060-B861-FBEA-BD99-AE4C38989DB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9192" t="38340" r="18851" b="44977"/>
            <a:stretch/>
          </p:blipFill>
          <p:spPr>
            <a:xfrm>
              <a:off x="7202735" y="5064099"/>
              <a:ext cx="1841273" cy="495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1848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04D5D-0E54-E1A2-F255-B635B4D9D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E24D60-88D1-B7F6-FCC0-73C977461D4E}"/>
              </a:ext>
            </a:extLst>
          </p:cNvPr>
          <p:cNvSpPr txBox="1">
            <a:spLocks/>
          </p:cNvSpPr>
          <p:nvPr/>
        </p:nvSpPr>
        <p:spPr>
          <a:xfrm>
            <a:off x="555867" y="1268963"/>
            <a:ext cx="8196170" cy="4941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1. State the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Large-scale machine learning (ML) algorithms are often iterative, using repeated read-only data access and I/O-bound matrix-vector multiplications to converge to an optimal model. It is crucial for performance to fit the data into single-node or distributed main memory.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2. Say why it's an interesting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General-purpose, heavy- and lightweight compression techniques struggle to achieve both good compression ratios and fast decompression speed to enable block-wise uncompressed operations.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3. Say what your solution achieves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Hence, we initiate work on compressed linear algebra (CLA), in which lightweight database compression techniques are applied to matrices and then linear algebra operations such as matrix-vector multiplication are executed directly on the compressed representations. We contribute effective column compression schemes, cache-conscious operations, and an efficient sampling-based compression algorithm. Our experiments show that CLA achieves in-memory operations performance close to the uncompressed case and good compression ratios that allow us to fit larger datasets into available memory.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4. Say what follows from your solution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We thereby obtain significant end-to-end performance improvements up to 26x or reduced memory requirements.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FC483-2ECB-5727-D908-586D42C5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66" y="2414937"/>
            <a:ext cx="2621992" cy="2440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31D25-602C-F552-560F-969B5BD4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433" y="12965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7A0DD-CE46-DAD3-F8B9-43F70EAEADEF}"/>
              </a:ext>
            </a:extLst>
          </p:cNvPr>
          <p:cNvSpPr txBox="1"/>
          <p:nvPr/>
        </p:nvSpPr>
        <p:spPr>
          <a:xfrm>
            <a:off x="8752037" y="1182037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953FA686-F41B-7B1A-9FA0-BCA24690EEFE}"/>
              </a:ext>
            </a:extLst>
          </p:cNvPr>
          <p:cNvSpPr/>
          <p:nvPr/>
        </p:nvSpPr>
        <p:spPr>
          <a:xfrm>
            <a:off x="8600788" y="1268964"/>
            <a:ext cx="243459" cy="4541286"/>
          </a:xfrm>
          <a:prstGeom prst="rightBrace">
            <a:avLst>
              <a:gd name="adj1" fmla="val 38702"/>
              <a:gd name="adj2" fmla="val 50000"/>
            </a:avLst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668C6F-E387-1750-FC93-8797CFCD21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113983"/>
            <a:ext cx="6461265" cy="4430606"/>
          </a:xfrm>
        </p:spPr>
        <p:txBody>
          <a:bodyPr/>
          <a:lstStyle/>
          <a:p>
            <a:r>
              <a:rPr lang="en-US" dirty="0"/>
              <a:t>Prototypical Structure</a:t>
            </a:r>
          </a:p>
          <a:p>
            <a:pPr lvl="1"/>
            <a:r>
              <a:rPr lang="en-US" dirty="0"/>
              <a:t>Context </a:t>
            </a:r>
            <a:r>
              <a:rPr lang="en-US" b="0" dirty="0"/>
              <a:t>(1 paragraph)</a:t>
            </a:r>
          </a:p>
          <a:p>
            <a:pPr lvl="1"/>
            <a:r>
              <a:rPr lang="en-US" dirty="0"/>
              <a:t>Problems </a:t>
            </a:r>
            <a:r>
              <a:rPr lang="en-US" b="0" dirty="0"/>
              <a:t>(1-3 paragraphs)</a:t>
            </a:r>
          </a:p>
          <a:p>
            <a:pPr lvl="1"/>
            <a:r>
              <a:rPr lang="en-US" b="0" dirty="0"/>
              <a:t>[Existing Work (1 paragraph)]</a:t>
            </a:r>
          </a:p>
          <a:p>
            <a:pPr lvl="1"/>
            <a:r>
              <a:rPr lang="en-US" b="0" dirty="0"/>
              <a:t>[Idea (1 paragraph)]</a:t>
            </a:r>
          </a:p>
          <a:p>
            <a:pPr lvl="1"/>
            <a:r>
              <a:rPr lang="en-US" dirty="0"/>
              <a:t>Contributions </a:t>
            </a:r>
            <a:r>
              <a:rPr lang="en-US" b="0" dirty="0"/>
              <a:t>(1 paragraph)</a:t>
            </a:r>
          </a:p>
          <a:p>
            <a:pPr lvl="1"/>
            <a:endParaRPr lang="en-US" b="0" dirty="0"/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r>
              <a:rPr lang="en-US" dirty="0">
                <a:solidFill>
                  <a:srgbClr val="C40D1E"/>
                </a:solidFill>
              </a:rPr>
              <a:t>Introduction Matters</a:t>
            </a:r>
            <a:endParaRPr lang="en-US" b="0" dirty="0">
              <a:solidFill>
                <a:srgbClr val="C40D1E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Anchoring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reviewers reach their opinion after reading introduction and motivation and then look for evidence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B8553-0889-D0E2-5275-1A1976314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14CB1-24C9-8B6F-B49F-EA800C07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51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263741-3C56-0FE2-EDC4-DFF78758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30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C2147E8-CF5F-D818-C9E5-A9F1F394D75C}"/>
              </a:ext>
            </a:extLst>
          </p:cNvPr>
          <p:cNvGrpSpPr/>
          <p:nvPr/>
        </p:nvGrpSpPr>
        <p:grpSpPr>
          <a:xfrm>
            <a:off x="9240350" y="1110146"/>
            <a:ext cx="2430532" cy="2704295"/>
            <a:chOff x="996626" y="3200399"/>
            <a:chExt cx="2738795" cy="3047279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9243A8E-4C40-069C-C0ED-F69A4B016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626" y="3200399"/>
              <a:ext cx="2738795" cy="3047279"/>
            </a:xfrm>
            <a:prstGeom prst="rect">
              <a:avLst/>
            </a:prstGeom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09CE2B8-2BA4-F595-8CF1-4551B0F7FCC4}"/>
                </a:ext>
              </a:extLst>
            </p:cNvPr>
            <p:cNvSpPr/>
            <p:nvPr/>
          </p:nvSpPr>
          <p:spPr>
            <a:xfrm>
              <a:off x="2782111" y="425098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0AB38A9-5FEF-9D68-A034-CC306D0C9612}"/>
                </a:ext>
              </a:extLst>
            </p:cNvPr>
            <p:cNvSpPr/>
            <p:nvPr/>
          </p:nvSpPr>
          <p:spPr>
            <a:xfrm>
              <a:off x="1226820" y="4850862"/>
              <a:ext cx="317559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5681611-33DD-C563-C249-B7410332F8BF}"/>
                </a:ext>
              </a:extLst>
            </p:cNvPr>
            <p:cNvSpPr/>
            <p:nvPr/>
          </p:nvSpPr>
          <p:spPr>
            <a:xfrm>
              <a:off x="2454610" y="5129724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3333444-0509-74B2-EF62-C1B1D3404716}"/>
                </a:ext>
              </a:extLst>
            </p:cNvPr>
            <p:cNvSpPr/>
            <p:nvPr/>
          </p:nvSpPr>
          <p:spPr>
            <a:xfrm>
              <a:off x="1916345" y="572959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6B49FEDA-6638-7DA6-22C3-D9809A29D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204" y="4634113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69CDB50-075C-C34F-7529-7B8B5E5F1953}"/>
              </a:ext>
            </a:extLst>
          </p:cNvPr>
          <p:cNvSpPr txBox="1"/>
          <p:nvPr/>
        </p:nvSpPr>
        <p:spPr>
          <a:xfrm>
            <a:off x="8125486" y="4525898"/>
            <a:ext cx="26708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Eamonn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5DABAF-2B87-BD43-DFC0-7609190F95D4}"/>
              </a:ext>
            </a:extLst>
          </p:cNvPr>
          <p:cNvSpPr/>
          <p:nvPr/>
        </p:nvSpPr>
        <p:spPr>
          <a:xfrm>
            <a:off x="4610648" y="2686050"/>
            <a:ext cx="875951" cy="6572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C2C30C4-3440-9E25-F60B-6A89389ECDC5}"/>
              </a:ext>
            </a:extLst>
          </p:cNvPr>
          <p:cNvSpPr/>
          <p:nvPr/>
        </p:nvSpPr>
        <p:spPr>
          <a:xfrm>
            <a:off x="5505799" y="1781176"/>
            <a:ext cx="875951" cy="1838324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06A3C0-F620-773E-34EC-2DD77D49C194}"/>
              </a:ext>
            </a:extLst>
          </p:cNvPr>
          <p:cNvSpPr/>
          <p:nvPr/>
        </p:nvSpPr>
        <p:spPr>
          <a:xfrm>
            <a:off x="6806593" y="1266825"/>
            <a:ext cx="875951" cy="18764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CC8E346-2BFF-BFA5-7034-65A90C162890}"/>
              </a:ext>
            </a:extLst>
          </p:cNvPr>
          <p:cNvCxnSpPr/>
          <p:nvPr/>
        </p:nvCxnSpPr>
        <p:spPr>
          <a:xfrm>
            <a:off x="7682544" y="2181225"/>
            <a:ext cx="0" cy="962025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1F1EC3-0918-4BBE-78C1-4A914E8907A6}"/>
              </a:ext>
            </a:extLst>
          </p:cNvPr>
          <p:cNvCxnSpPr/>
          <p:nvPr/>
        </p:nvCxnSpPr>
        <p:spPr>
          <a:xfrm>
            <a:off x="9148910" y="1113983"/>
            <a:ext cx="0" cy="2700458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BE58EA-B1B5-5E85-FE08-25431A123E8F}"/>
              </a:ext>
            </a:extLst>
          </p:cNvPr>
          <p:cNvCxnSpPr/>
          <p:nvPr/>
        </p:nvCxnSpPr>
        <p:spPr>
          <a:xfrm>
            <a:off x="7682544" y="2574842"/>
            <a:ext cx="1466366" cy="0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Easily Readable: Quality </a:t>
                </a:r>
                <a14:m>
                  <m:oMath xmlns:m="http://schemas.openxmlformats.org/officeDocument/2006/math">
                    <m:r>
                      <a:rPr lang="en-A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</a:rPr>
                  <a:t>Make it easy to skim the paper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paragraph labels, self-explanatory figures (close to text), and structure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Avoid unnecessary formalism </a:t>
                </a: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as simple as possible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Shortening the text in favor of structure improves readability</a:t>
                </a:r>
                <a:endParaRPr lang="en-US" dirty="0"/>
              </a:p>
              <a:p>
                <a:pPr lvl="1"/>
                <a:r>
                  <a:rPr lang="en-US" b="1" dirty="0"/>
                  <a:t>Ex. Compressed Linear Algebra</a:t>
                </a:r>
              </a:p>
              <a:p>
                <a:pPr lvl="2"/>
                <a:r>
                  <a:rPr lang="en-US" dirty="0"/>
                  <a:t>Initial SIGMOD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12+3 pages</a:t>
                </a:r>
              </a:p>
              <a:p>
                <a:pPr lvl="2"/>
                <a:r>
                  <a:rPr lang="en-US" dirty="0"/>
                  <a:t>Final PVLDB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 pages</a:t>
                </a:r>
                <a:br>
                  <a:rPr lang="en-US" dirty="0"/>
                </a:br>
                <a:r>
                  <a:rPr lang="en-US" dirty="0"/>
                  <a:t>(+ more figures, experiments, etc.)</a:t>
                </a:r>
                <a:endParaRPr lang="en-US" sz="1200" dirty="0"/>
              </a:p>
              <a:p>
                <a:r>
                  <a:rPr lang="en-US" dirty="0"/>
                  <a:t>Solid, Reproducible Experiments</a:t>
                </a:r>
              </a:p>
              <a:p>
                <a:pPr lvl="1"/>
                <a:r>
                  <a:rPr lang="en-US" dirty="0"/>
                  <a:t>Create, use, and share dedicated benchmarks / datasets</a:t>
                </a:r>
              </a:p>
              <a:p>
                <a:pPr lvl="1"/>
                <a:r>
                  <a:rPr lang="en-US" dirty="0"/>
                  <a:t>Avoid weak baselines, start early w/ baseline comparisons</a:t>
                </a:r>
              </a:p>
              <a:p>
                <a:pPr lvl="1"/>
                <a:r>
                  <a:rPr lang="en-US" dirty="0"/>
                  <a:t>Automate your experiments as much as possible</a:t>
                </a:r>
              </a:p>
              <a:p>
                <a:pPr lvl="1"/>
                <a:r>
                  <a:rPr lang="en-US" dirty="0"/>
                  <a:t>Keep repository of all scripts, results, and used parameters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1321" t="-1759" b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A75FF-1654-CA45-1CF8-425EC76A09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Writing the Paper (and more Experiments)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BA0A480-74A0-4BF3-C308-2FF7B988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44" y="3151919"/>
            <a:ext cx="873417" cy="108000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B9DA3F8-229D-9D9E-C8CF-4639F7BA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3" y="3094112"/>
            <a:ext cx="905411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3078C-BEF2-9B4A-175E-1061E89E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25" y="4538411"/>
            <a:ext cx="1967850" cy="104833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EB806-614D-0A24-755E-643848604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835" y="2774905"/>
            <a:ext cx="855070" cy="1080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5F32A4-E190-3C23-CA2A-CD18189C1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71" y="2828801"/>
            <a:ext cx="904469" cy="1080000"/>
          </a:xfrm>
          <a:prstGeom prst="rect">
            <a:avLst/>
          </a:prstGeom>
        </p:spPr>
      </p:pic>
      <p:sp>
        <p:nvSpPr>
          <p:cNvPr id="10" name="Right Arrow 11">
            <a:extLst>
              <a:ext uri="{FF2B5EF4-FFF2-40B4-BE49-F238E27FC236}">
                <a16:creationId xmlns:a16="http://schemas.microsoft.com/office/drawing/2014/main" id="{56AC328C-4900-90BB-0988-69610C57005D}"/>
              </a:ext>
            </a:extLst>
          </p:cNvPr>
          <p:cNvSpPr/>
          <p:nvPr/>
        </p:nvSpPr>
        <p:spPr>
          <a:xfrm>
            <a:off x="7139964" y="321453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833C40B-06B3-FADE-B4D7-129A464F067C}"/>
              </a:ext>
            </a:extLst>
          </p:cNvPr>
          <p:cNvSpPr txBox="1"/>
          <p:nvPr/>
        </p:nvSpPr>
        <p:spPr>
          <a:xfrm>
            <a:off x="9492297" y="4478158"/>
            <a:ext cx="300627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03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Experiments, Reproducibility, and</a:t>
            </a:r>
            <a:b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Presentations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AC56DEB-FC7D-1F9B-2160-EF68E51C51DC}"/>
              </a:ext>
            </a:extLst>
          </p:cNvPr>
          <p:cNvSpPr txBox="1"/>
          <p:nvPr/>
        </p:nvSpPr>
        <p:spPr>
          <a:xfrm>
            <a:off x="9492297" y="3214534"/>
            <a:ext cx="300627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Scientific Reading and Writing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5DD051-5758-DD6F-ABBF-84D385071CC5}"/>
              </a:ext>
            </a:extLst>
          </p:cNvPr>
          <p:cNvSpPr txBox="1"/>
          <p:nvPr/>
        </p:nvSpPr>
        <p:spPr>
          <a:xfrm>
            <a:off x="6855261" y="5125077"/>
            <a:ext cx="2057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https://github.com/damslab/</a:t>
            </a:r>
            <a:br>
              <a:rPr lang="en-US" sz="1200" dirty="0">
                <a:hlinkClick r:id="rId8"/>
              </a:rPr>
            </a:br>
            <a:r>
              <a:rPr lang="en-US" sz="1200" dirty="0">
                <a:hlinkClick r:id="rId8"/>
              </a:rPr>
              <a:t>reproducibility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92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DEEDCC-5901-F74D-EE8A-D86E91D4A3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Purpose of a “Related Work”-Section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 a mandatory task or to show you know the field</a:t>
            </a:r>
          </a:p>
          <a:p>
            <a:pPr lvl="1"/>
            <a:r>
              <a:rPr lang="en-US" dirty="0"/>
              <a:t>Put you work in context of related areas (~ 1 paragraph each) </a:t>
            </a:r>
          </a:p>
          <a:p>
            <a:pPr lvl="1"/>
            <a:r>
              <a:rPr lang="en-US" dirty="0"/>
              <a:t>Discuss closely related work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Crisp separation from existing work </a:t>
            </a:r>
            <a:r>
              <a:rPr lang="en-US" dirty="0"/>
              <a:t>(what are the differences)</a:t>
            </a:r>
          </a:p>
          <a:p>
            <a:pPr lvl="1"/>
            <a:endParaRPr lang="en-US" sz="1200" dirty="0"/>
          </a:p>
          <a:p>
            <a:r>
              <a:rPr lang="en-US" dirty="0"/>
              <a:t>Placement</a:t>
            </a:r>
          </a:p>
          <a:p>
            <a:pPr lvl="1"/>
            <a:r>
              <a:rPr lang="en-US" dirty="0"/>
              <a:t>Section 2 or </a:t>
            </a:r>
            <a:r>
              <a:rPr lang="en-US" b="1" dirty="0">
                <a:solidFill>
                  <a:srgbClr val="7889FB"/>
                </a:solidFill>
              </a:rPr>
              <a:t>Section n-1</a:t>
            </a:r>
          </a:p>
          <a:p>
            <a:pPr lvl="1"/>
            <a:r>
              <a:rPr lang="en-US" dirty="0"/>
              <a:t>Throughout the paper</a:t>
            </a:r>
          </a:p>
          <a:p>
            <a:pPr lvl="1"/>
            <a:endParaRPr lang="en-US" dirty="0"/>
          </a:p>
          <a:p>
            <a:r>
              <a:rPr lang="en-US" dirty="0"/>
              <a:t>Give Credit</a:t>
            </a:r>
          </a:p>
          <a:p>
            <a:pPr lvl="1"/>
            <a:r>
              <a:rPr lang="en-US" dirty="0"/>
              <a:t>Cite broadly, </a:t>
            </a:r>
            <a:r>
              <a:rPr lang="en-US" b="1" dirty="0">
                <a:solidFill>
                  <a:srgbClr val="7889FB"/>
                </a:solidFill>
              </a:rPr>
              <a:t>give credit to inspiring ideas</a:t>
            </a:r>
            <a:r>
              <a:rPr lang="en-US" dirty="0"/>
              <a:t>, create connections</a:t>
            </a:r>
          </a:p>
          <a:p>
            <a:pPr lvl="1"/>
            <a:r>
              <a:rPr lang="en-US" dirty="0"/>
              <a:t>Honestly acknowledge </a:t>
            </a:r>
            <a:r>
              <a:rPr lang="en-US" b="1" dirty="0">
                <a:solidFill>
                  <a:schemeClr val="accent1"/>
                </a:solidFill>
              </a:rPr>
              <a:t>limitations of your approach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C1C893-364E-2EC6-50F8-C7EC3796B5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B2E39C4-A0BB-D460-1467-C45D17B7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699" y="1388508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6B4F1929-45A9-B438-358D-CEE849E2AF04}"/>
              </a:ext>
            </a:extLst>
          </p:cNvPr>
          <p:cNvSpPr txBox="1"/>
          <p:nvPr/>
        </p:nvSpPr>
        <p:spPr>
          <a:xfrm>
            <a:off x="8622303" y="1274040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A1112EF-C4B9-0A7C-0B22-FB8DDC87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96" y="3125256"/>
            <a:ext cx="3113645" cy="12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10BC11C-FB97-081B-79B1-00C4EA3D89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970138" cy="4506685"/>
          </a:xfrm>
        </p:spPr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Use LaTeX </a:t>
            </a:r>
            <a:r>
              <a:rPr lang="en-US" b="1" dirty="0"/>
              <a:t>\cite</a:t>
            </a:r>
            <a:r>
              <a:rPr lang="en-US" dirty="0"/>
              <a:t>{} and </a:t>
            </a:r>
            <a:r>
              <a:rPr lang="en-US" dirty="0" err="1"/>
              <a:t>BibTeX</a:t>
            </a:r>
            <a:endParaRPr lang="en-US" dirty="0"/>
          </a:p>
          <a:p>
            <a:pPr lvl="1"/>
            <a:r>
              <a:rPr lang="en-US" dirty="0"/>
              <a:t>Use a consistent source of </a:t>
            </a:r>
            <a:r>
              <a:rPr lang="en-US" dirty="0" err="1"/>
              <a:t>bibtex</a:t>
            </a:r>
            <a:r>
              <a:rPr lang="en-US" dirty="0"/>
              <a:t> entries (e.g., DBLP)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Different References Styles</a:t>
            </a:r>
          </a:p>
          <a:p>
            <a:pPr lvl="1"/>
            <a:r>
              <a:rPr lang="en-US" dirty="0"/>
              <a:t>But, </a:t>
            </a:r>
            <a:r>
              <a:rPr lang="en-US" b="1" dirty="0">
                <a:solidFill>
                  <a:schemeClr val="accent1"/>
                </a:solidFill>
              </a:rPr>
              <a:t>not in footnotes</a:t>
            </a:r>
            <a:r>
              <a:rPr lang="en-US" dirty="0">
                <a:solidFill>
                  <a:schemeClr val="tx1"/>
                </a:solidFill>
              </a:rPr>
              <a:t> (unless required)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E22298-9CB5-41FA-6E29-D52F4E6DD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061FDC58-4983-561E-91A2-2930CC8E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1" y="4845166"/>
            <a:ext cx="3638220" cy="766960"/>
          </a:xfrm>
          <a:prstGeom prst="rect">
            <a:avLst/>
          </a:prstGeom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40BEE1A9-4B95-C59F-E84A-4F867338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4" b="25035"/>
          <a:stretch/>
        </p:blipFill>
        <p:spPr>
          <a:xfrm>
            <a:off x="5036681" y="4845166"/>
            <a:ext cx="3674125" cy="1020500"/>
          </a:xfrm>
          <a:prstGeom prst="rect">
            <a:avLst/>
          </a:prstGeom>
        </p:spPr>
      </p:pic>
      <p:pic>
        <p:nvPicPr>
          <p:cNvPr id="6" name="Picture 21">
            <a:extLst>
              <a:ext uri="{FF2B5EF4-FFF2-40B4-BE49-F238E27FC236}">
                <a16:creationId xmlns:a16="http://schemas.microsoft.com/office/drawing/2014/main" id="{45AB7839-AF5A-7506-FD02-10220670B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008"/>
          <a:stretch/>
        </p:blipFill>
        <p:spPr>
          <a:xfrm>
            <a:off x="8867775" y="4845166"/>
            <a:ext cx="3024675" cy="754938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D2ABAC79-A6C3-3BFD-35E7-75A0AF761E80}"/>
              </a:ext>
            </a:extLst>
          </p:cNvPr>
          <p:cNvSpPr/>
          <p:nvPr/>
        </p:nvSpPr>
        <p:spPr>
          <a:xfrm>
            <a:off x="5477282" y="2286616"/>
            <a:ext cx="3181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\</a:t>
            </a:r>
            <a:r>
              <a:rPr lang="en-US" sz="1600" b="1" dirty="0" err="1">
                <a:latin typeface="Consolas" panose="020B0609020204030204" pitchFamily="49" charset="0"/>
              </a:rPr>
              <a:t>bibliographystyle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r>
              <a:rPr lang="en-US" sz="1600" dirty="0" err="1">
                <a:latin typeface="Consolas" panose="020B0609020204030204" pitchFamily="49" charset="0"/>
              </a:rPr>
              <a:t>abbrv</a:t>
            </a: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\bibliography</a:t>
            </a:r>
            <a:r>
              <a:rPr lang="en-US" sz="1600" dirty="0">
                <a:latin typeface="Consolas" panose="020B0609020204030204" pitchFamily="49" charset="0"/>
              </a:rPr>
              <a:t>{VLDB2016}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DCD820-E9B4-BA7E-DD14-5D4AEC318A27}"/>
              </a:ext>
            </a:extLst>
          </p:cNvPr>
          <p:cNvGrpSpPr/>
          <p:nvPr/>
        </p:nvGrpSpPr>
        <p:grpSpPr>
          <a:xfrm>
            <a:off x="1241491" y="2382093"/>
            <a:ext cx="4036978" cy="1478604"/>
            <a:chOff x="1677343" y="2516774"/>
            <a:chExt cx="4036978" cy="1478604"/>
          </a:xfrm>
        </p:grpSpPr>
        <p:sp>
          <p:nvSpPr>
            <p:cNvPr id="7" name="Folded Corner 5">
              <a:extLst>
                <a:ext uri="{FF2B5EF4-FFF2-40B4-BE49-F238E27FC236}">
                  <a16:creationId xmlns:a16="http://schemas.microsoft.com/office/drawing/2014/main" id="{CAB3DB42-6A96-16FE-7D5B-9BE6624FCC04}"/>
                </a:ext>
              </a:extLst>
            </p:cNvPr>
            <p:cNvSpPr/>
            <p:nvPr/>
          </p:nvSpPr>
          <p:spPr>
            <a:xfrm>
              <a:off x="1677343" y="2516774"/>
              <a:ext cx="4036978" cy="1478604"/>
            </a:xfrm>
            <a:prstGeom prst="foldedCorner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inproceedings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{StonebrakerBPR11,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author    = {Michael {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Stonebraker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et al.}},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title     = {{The Architecture of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SciDB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booktitle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{{SSDBM}},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year      = {2011}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5C9F8A2-B16D-3623-8074-1490BEA7CE97}"/>
                </a:ext>
              </a:extLst>
            </p:cNvPr>
            <p:cNvSpPr txBox="1"/>
            <p:nvPr/>
          </p:nvSpPr>
          <p:spPr>
            <a:xfrm>
              <a:off x="3919027" y="3569620"/>
              <a:ext cx="133269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VLDB2016.bib</a:t>
              </a: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F93BFB1B-496E-0B37-4797-CEB27E275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459" y="160310"/>
            <a:ext cx="2868894" cy="37003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ight Arrow 15">
            <a:extLst>
              <a:ext uri="{FF2B5EF4-FFF2-40B4-BE49-F238E27FC236}">
                <a16:creationId xmlns:a16="http://schemas.microsoft.com/office/drawing/2014/main" id="{46B70DF9-E0E2-CF82-E092-55B2BBFD72F5}"/>
              </a:ext>
            </a:extLst>
          </p:cNvPr>
          <p:cNvSpPr/>
          <p:nvPr/>
        </p:nvSpPr>
        <p:spPr>
          <a:xfrm>
            <a:off x="5425561" y="2927324"/>
            <a:ext cx="3181085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CA6166D-B8EA-9312-0C70-BC7CF6EDA197}"/>
              </a:ext>
            </a:extLst>
          </p:cNvPr>
          <p:cNvSpPr/>
          <p:nvPr/>
        </p:nvSpPr>
        <p:spPr>
          <a:xfrm>
            <a:off x="9044336" y="1509713"/>
            <a:ext cx="1160616" cy="2095499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9728517-B496-1F08-EE38-0BD460DD3C69}"/>
              </a:ext>
            </a:extLst>
          </p:cNvPr>
          <p:cNvSpPr/>
          <p:nvPr/>
        </p:nvSpPr>
        <p:spPr>
          <a:xfrm>
            <a:off x="10241354" y="396545"/>
            <a:ext cx="1160616" cy="3208667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1481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AB0521-3D94-7A94-B26F-9E75CD914D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Different Kinds of Feedback</a:t>
            </a:r>
          </a:p>
          <a:p>
            <a:pPr lvl="1"/>
            <a:r>
              <a:rPr lang="en-US" dirty="0"/>
              <a:t>Casual discussion of early ideas</a:t>
            </a:r>
          </a:p>
          <a:p>
            <a:pPr lvl="1"/>
            <a:r>
              <a:rPr lang="en-US" dirty="0"/>
              <a:t>Comments on paper drafts</a:t>
            </a:r>
          </a:p>
          <a:p>
            <a:pPr lvl="1"/>
            <a:r>
              <a:rPr lang="en-US" dirty="0"/>
              <a:t>Reviewer comments (good and bad)</a:t>
            </a:r>
            <a:endParaRPr lang="en-US" sz="700" dirty="0"/>
          </a:p>
          <a:p>
            <a:r>
              <a:rPr lang="en-US" dirty="0"/>
              <a:t>Example Compressed Linear Algebra</a:t>
            </a:r>
          </a:p>
          <a:p>
            <a:pPr lvl="1"/>
            <a:r>
              <a:rPr lang="en-US" dirty="0"/>
              <a:t>SIGMOD Reviewer 2 (REJECT)</a:t>
            </a:r>
          </a:p>
          <a:p>
            <a:pPr lvl="2"/>
            <a:r>
              <a:rPr lang="en-US" dirty="0"/>
              <a:t>“The rewriting for q=</a:t>
            </a:r>
            <a:r>
              <a:rPr lang="en-US" dirty="0" err="1"/>
              <a:t>Xv</a:t>
            </a:r>
            <a:r>
              <a:rPr lang="en-US" dirty="0"/>
              <a:t> seems wrong: To compute q, one takes</a:t>
            </a:r>
            <a:br>
              <a:rPr lang="en-US" dirty="0"/>
            </a:br>
            <a:r>
              <a:rPr lang="en-US" dirty="0"/>
              <a:t>each row of the matrix X and multiplies it with the vector v.”</a:t>
            </a:r>
          </a:p>
          <a:p>
            <a:pPr lvl="1"/>
            <a:r>
              <a:rPr lang="en-US" dirty="0"/>
              <a:t>PVLDB Reviewer 3 (WEAK ACCEPT)</a:t>
            </a:r>
          </a:p>
          <a:p>
            <a:pPr lvl="2"/>
            <a:r>
              <a:rPr lang="en-US" dirty="0"/>
              <a:t>“I </a:t>
            </a:r>
            <a:r>
              <a:rPr lang="en-US" dirty="0" err="1"/>
              <a:t>kinda</a:t>
            </a:r>
            <a:r>
              <a:rPr lang="en-US" dirty="0"/>
              <a:t> disagree with the broad definition of declarative ML […].”</a:t>
            </a:r>
            <a:endParaRPr lang="en-US" sz="700" dirty="0"/>
          </a:p>
          <a:p>
            <a:r>
              <a:rPr lang="en-US" dirty="0"/>
              <a:t>Paper Rebuttal and/or Revision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Rebuttal</a:t>
            </a:r>
            <a:r>
              <a:rPr lang="en-US" dirty="0"/>
              <a:t>: seriously consider all feedback (in doubt agree), and </a:t>
            </a:r>
            <a:br>
              <a:rPr lang="en-US" dirty="0"/>
            </a:br>
            <a:r>
              <a:rPr lang="en-US" dirty="0"/>
              <a:t>answer with facts / ideas how to address the comments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Revision</a:t>
            </a:r>
            <a:r>
              <a:rPr lang="en-US" dirty="0"/>
              <a:t> (conditional accept): address all revision requests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DD12B2-05DA-1230-05CA-9979B28A4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Dealing with Feedback / Criticism </a:t>
            </a:r>
          </a:p>
        </p:txBody>
      </p:sp>
      <p:sp>
        <p:nvSpPr>
          <p:cNvPr id="4" name="Right Brace 5">
            <a:extLst>
              <a:ext uri="{FF2B5EF4-FFF2-40B4-BE49-F238E27FC236}">
                <a16:creationId xmlns:a16="http://schemas.microsoft.com/office/drawing/2014/main" id="{1C0353BC-0470-6423-4FDE-B3FF8D5CA1A3}"/>
              </a:ext>
            </a:extLst>
          </p:cNvPr>
          <p:cNvSpPr/>
          <p:nvPr/>
        </p:nvSpPr>
        <p:spPr>
          <a:xfrm>
            <a:off x="4806883" y="1609725"/>
            <a:ext cx="175098" cy="857250"/>
          </a:xfrm>
          <a:prstGeom prst="rightBrace">
            <a:avLst>
              <a:gd name="adj1" fmla="val 24652"/>
              <a:gd name="adj2" fmla="val 50000"/>
            </a:avLst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68D883-4838-636A-3536-5A4248A2AD55}"/>
              </a:ext>
            </a:extLst>
          </p:cNvPr>
          <p:cNvSpPr txBox="1"/>
          <p:nvPr/>
        </p:nvSpPr>
        <p:spPr>
          <a:xfrm>
            <a:off x="5140693" y="1717788"/>
            <a:ext cx="409737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 welcome feedback/criticism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 all feedback w/ sincere effort</a:t>
            </a:r>
          </a:p>
        </p:txBody>
      </p:sp>
      <p:sp>
        <p:nvSpPr>
          <p:cNvPr id="8" name="Right Arrow 11">
            <a:extLst>
              <a:ext uri="{FF2B5EF4-FFF2-40B4-BE49-F238E27FC236}">
                <a16:creationId xmlns:a16="http://schemas.microsoft.com/office/drawing/2014/main" id="{DC14C38D-B8AA-89CE-8D98-55932C03BF69}"/>
              </a:ext>
            </a:extLst>
          </p:cNvPr>
          <p:cNvSpPr/>
          <p:nvPr/>
        </p:nvSpPr>
        <p:spPr>
          <a:xfrm>
            <a:off x="8013625" y="415990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DF69D222-A62A-0216-0BE3-F9809675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537" y="4020022"/>
            <a:ext cx="444374" cy="57166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A373CC61-CDE3-930F-B06D-908E5D624EE7}"/>
              </a:ext>
            </a:extLst>
          </p:cNvPr>
          <p:cNvSpPr txBox="1"/>
          <p:nvPr/>
        </p:nvSpPr>
        <p:spPr>
          <a:xfrm>
            <a:off x="8223083" y="3982687"/>
            <a:ext cx="27115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Declarative Machine Learning - A Classification of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Basic Properties and Types.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.]</a:t>
            </a:r>
          </a:p>
        </p:txBody>
      </p:sp>
      <p:sp>
        <p:nvSpPr>
          <p:cNvPr id="7" name="Right Arrow 10">
            <a:extLst>
              <a:ext uri="{FF2B5EF4-FFF2-40B4-BE49-F238E27FC236}">
                <a16:creationId xmlns:a16="http://schemas.microsoft.com/office/drawing/2014/main" id="{CFB8861B-D82B-EC21-3A86-77939153C4A3}"/>
              </a:ext>
            </a:extLst>
          </p:cNvPr>
          <p:cNvSpPr/>
          <p:nvPr/>
        </p:nvSpPr>
        <p:spPr>
          <a:xfrm>
            <a:off x="8013625" y="339582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8BCAAE6-5737-2979-1FF0-A56344202030}"/>
              </a:ext>
            </a:extLst>
          </p:cNvPr>
          <p:cNvGrpSpPr/>
          <p:nvPr/>
        </p:nvGrpSpPr>
        <p:grpSpPr>
          <a:xfrm>
            <a:off x="8757983" y="2588723"/>
            <a:ext cx="2176686" cy="1162469"/>
            <a:chOff x="8705077" y="3047182"/>
            <a:chExt cx="2176686" cy="1162469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979D96FB-3B63-B68C-A8B1-715FD0B39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805" y="3054073"/>
              <a:ext cx="2166958" cy="1155578"/>
            </a:xfrm>
            <a:prstGeom prst="rect">
              <a:avLst/>
            </a:prstGeom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F8CD0819-FB46-BD12-9193-87801F3D032B}"/>
                </a:ext>
              </a:extLst>
            </p:cNvPr>
            <p:cNvSpPr/>
            <p:nvPr/>
          </p:nvSpPr>
          <p:spPr>
            <a:xfrm>
              <a:off x="8705077" y="3054073"/>
              <a:ext cx="1031132" cy="45858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FFEAEE44-932F-40F4-5FFA-534F0296F957}"/>
                </a:ext>
              </a:extLst>
            </p:cNvPr>
            <p:cNvSpPr/>
            <p:nvPr/>
          </p:nvSpPr>
          <p:spPr>
            <a:xfrm>
              <a:off x="9801063" y="3047182"/>
              <a:ext cx="1031132" cy="5090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Seminar Topics (Proposals)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A647C22-6C15-BD48-5E94-7E41771DBD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Last update: Apr 16, 2023</a:t>
            </a:r>
          </a:p>
        </p:txBody>
      </p:sp>
    </p:spTree>
    <p:extLst>
      <p:ext uri="{BB962C8B-B14F-4D97-AF65-F5344CB8AC3E}">
        <p14:creationId xmlns:p14="http://schemas.microsoft.com/office/powerpoint/2010/main" val="2344923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61B38A5-8336-1013-A1D4-26C4101DF8F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Papers in the fields of </a:t>
            </a:r>
            <a:r>
              <a:rPr lang="en-US" dirty="0">
                <a:solidFill>
                  <a:srgbClr val="C40D1E"/>
                </a:solidFill>
              </a:rPr>
              <a:t>systems</a:t>
            </a:r>
            <a:r>
              <a:rPr lang="en-US" dirty="0"/>
              <a:t> for </a:t>
            </a:r>
            <a:r>
              <a:rPr lang="en-US" dirty="0">
                <a:solidFill>
                  <a:srgbClr val="7889FB"/>
                </a:solidFill>
              </a:rPr>
              <a:t>data engineering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data management</a:t>
            </a:r>
            <a:r>
              <a:rPr lang="en-US" dirty="0"/>
              <a:t>, and </a:t>
            </a:r>
            <a:r>
              <a:rPr lang="en-US" dirty="0">
                <a:solidFill>
                  <a:srgbClr val="7889FB"/>
                </a:solidFill>
              </a:rPr>
              <a:t>machine learning</a:t>
            </a:r>
          </a:p>
          <a:p>
            <a:endParaRPr lang="en-US" dirty="0"/>
          </a:p>
          <a:p>
            <a:r>
              <a:rPr lang="en-US" dirty="0"/>
              <a:t>This Semester’s </a:t>
            </a:r>
            <a:r>
              <a:rPr lang="en-US" dirty="0">
                <a:solidFill>
                  <a:srgbClr val="7889FB"/>
                </a:solidFill>
              </a:rPr>
              <a:t>Umbrella Topic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“Extensible Data Systems”</a:t>
            </a:r>
          </a:p>
          <a:p>
            <a:pPr lvl="1"/>
            <a:r>
              <a:rPr lang="en-US" dirty="0"/>
              <a:t>Motivation</a:t>
            </a:r>
          </a:p>
          <a:p>
            <a:pPr lvl="2"/>
            <a:r>
              <a:rPr lang="en-US" dirty="0"/>
              <a:t>Meet requirements of </a:t>
            </a:r>
            <a:r>
              <a:rPr lang="en-US" dirty="0">
                <a:solidFill>
                  <a:srgbClr val="7889FB"/>
                </a:solidFill>
              </a:rPr>
              <a:t>emerging applications</a:t>
            </a:r>
            <a:r>
              <a:rPr lang="en-US" dirty="0"/>
              <a:t> (multimedia, machine learning, domain-specific, …)</a:t>
            </a:r>
          </a:p>
          <a:p>
            <a:pPr lvl="2"/>
            <a:r>
              <a:rPr lang="en-US" dirty="0"/>
              <a:t>Enable the timely </a:t>
            </a:r>
            <a:r>
              <a:rPr lang="en-US" dirty="0">
                <a:solidFill>
                  <a:srgbClr val="7889FB"/>
                </a:solidFill>
              </a:rPr>
              <a:t>adoption of novel techniques and technologies</a:t>
            </a:r>
            <a:r>
              <a:rPr lang="en-US" dirty="0"/>
              <a:t> (algorithms, hardware, …)</a:t>
            </a:r>
          </a:p>
          <a:p>
            <a:pPr lvl="2"/>
            <a:r>
              <a:rPr lang="en-US" dirty="0"/>
              <a:t>Handle the </a:t>
            </a:r>
            <a:r>
              <a:rPr lang="en-US" dirty="0">
                <a:solidFill>
                  <a:srgbClr val="7889FB"/>
                </a:solidFill>
              </a:rPr>
              <a:t>increasing specialization </a:t>
            </a:r>
            <a:r>
              <a:rPr lang="en-US" dirty="0"/>
              <a:t>(data models, data representations, algorithms, hardware, …)</a:t>
            </a:r>
          </a:p>
          <a:p>
            <a:pPr lvl="2"/>
            <a:r>
              <a:rPr lang="en-US" dirty="0">
                <a:solidFill>
                  <a:srgbClr val="7889FB"/>
                </a:solidFill>
              </a:rPr>
              <a:t>Facilitate research </a:t>
            </a:r>
            <a:r>
              <a:rPr lang="en-US" dirty="0"/>
              <a:t>at systems and algorithms level</a:t>
            </a:r>
          </a:p>
          <a:p>
            <a:pPr lvl="1"/>
            <a:r>
              <a:rPr lang="en-US" dirty="0"/>
              <a:t>Active field of research for decades (at least 1980s till today)</a:t>
            </a:r>
          </a:p>
          <a:p>
            <a:pPr lvl="1"/>
            <a:r>
              <a:rPr lang="en-US" dirty="0"/>
              <a:t>Interesting challenges</a:t>
            </a:r>
          </a:p>
          <a:p>
            <a:pPr lvl="2"/>
            <a:r>
              <a:rPr lang="en-US" dirty="0">
                <a:solidFill>
                  <a:srgbClr val="7889FB"/>
                </a:solidFill>
              </a:rPr>
              <a:t>Which abstractions </a:t>
            </a:r>
            <a:r>
              <a:rPr lang="en-US" dirty="0"/>
              <a:t>are needed?</a:t>
            </a:r>
          </a:p>
          <a:p>
            <a:pPr lvl="2"/>
            <a:r>
              <a:rPr lang="en-US" dirty="0">
                <a:solidFill>
                  <a:srgbClr val="7889FB"/>
                </a:solidFill>
              </a:rPr>
              <a:t>How to enable users</a:t>
            </a:r>
            <a:r>
              <a:rPr lang="en-US" dirty="0"/>
              <a:t> to extend the system?</a:t>
            </a:r>
          </a:p>
          <a:p>
            <a:pPr lvl="2"/>
            <a:r>
              <a:rPr lang="en-US" dirty="0">
                <a:solidFill>
                  <a:srgbClr val="7889FB"/>
                </a:solidFill>
              </a:rPr>
              <a:t>How to reach efficiency</a:t>
            </a:r>
            <a:r>
              <a:rPr lang="en-US" dirty="0"/>
              <a:t> in spite of these abstractions?</a:t>
            </a:r>
          </a:p>
          <a:p>
            <a:pPr lvl="1"/>
            <a:r>
              <a:rPr lang="en-US" dirty="0"/>
              <a:t>Concepts have been proposed at all levels of the system stack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32ED82-EF00-5103-D735-64F201362E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Umbrella Topic</a:t>
            </a:r>
          </a:p>
        </p:txBody>
      </p:sp>
    </p:spTree>
    <p:extLst>
      <p:ext uri="{BB962C8B-B14F-4D97-AF65-F5344CB8AC3E}">
        <p14:creationId xmlns:p14="http://schemas.microsoft.com/office/powerpoint/2010/main" val="419822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FG Big Data Engineering (DAMS Lab)</a:t>
            </a:r>
          </a:p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 (Proposals)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628B02B-76D2-E41E-0ABF-462A67E1ED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Extensible Database Management Systems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Implementation of Data Abstraction in the Relational Database System Ingres</a:t>
            </a:r>
            <a:r>
              <a:rPr lang="en-US" dirty="0"/>
              <a:t> (SIGMOD Rec, 1984)</a:t>
            </a:r>
          </a:p>
          <a:p>
            <a:pPr lvl="1"/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The Design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of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 POSTGRES</a:t>
            </a:r>
            <a:r>
              <a:rPr lang="de-DE" dirty="0"/>
              <a:t> </a:t>
            </a:r>
            <a:r>
              <a:rPr lang="en-US" dirty="0"/>
              <a:t>(SIGMOD, 1986) 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Design and Implementation of an Extensible Database Management System Supporting User Defined Data Types and Functions</a:t>
            </a:r>
            <a:r>
              <a:rPr lang="en-US" dirty="0"/>
              <a:t> (VLDB, 1988)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Starburst Mid-Flight: As the Dust Clears</a:t>
            </a:r>
            <a:r>
              <a:rPr lang="en-US" dirty="0"/>
              <a:t> (IEEE Trans. </a:t>
            </a:r>
            <a:r>
              <a:rPr lang="en-US" dirty="0" err="1"/>
              <a:t>Knowl</a:t>
            </a:r>
            <a:r>
              <a:rPr lang="en-US" dirty="0"/>
              <a:t>. Data Eng., 1990)</a:t>
            </a:r>
          </a:p>
          <a:p>
            <a:pPr lvl="1"/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MIL Primitives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for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Querying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 a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Fragmented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 World</a:t>
            </a:r>
            <a:r>
              <a:rPr lang="de-DE" dirty="0"/>
              <a:t> </a:t>
            </a:r>
            <a:r>
              <a:rPr lang="en-US" dirty="0"/>
              <a:t>(VLDBJ, 1999)</a:t>
            </a:r>
          </a:p>
          <a:p>
            <a:pPr lvl="1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Hyrise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 Re-engineered: An Extensible Database System for Research in Relational In-Memory Data Management</a:t>
            </a:r>
            <a:r>
              <a:rPr lang="en-US" dirty="0"/>
              <a:t> (EDBT, 2019)</a:t>
            </a:r>
          </a:p>
          <a:p>
            <a:pPr lvl="1"/>
            <a:endParaRPr lang="en-US" dirty="0"/>
          </a:p>
          <a:p>
            <a:r>
              <a:rPr lang="en-US" dirty="0"/>
              <a:t>Extensible Machine Learning Systems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TensorFlow: A System for Large-Scale Machine Learning</a:t>
            </a:r>
            <a:r>
              <a:rPr lang="en-US" dirty="0"/>
              <a:t> (OSDI, 2016)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BAGUA: Scaling up Distributed Learning with System Relaxations</a:t>
            </a:r>
            <a:r>
              <a:rPr lang="en-US" dirty="0"/>
              <a:t> (PVLDB, 2022)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2FFA2B-9B7A-98E6-741E-AB736CD59B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Topics (1/4)</a:t>
            </a:r>
          </a:p>
        </p:txBody>
      </p:sp>
    </p:spTree>
    <p:extLst>
      <p:ext uri="{BB962C8B-B14F-4D97-AF65-F5344CB8AC3E}">
        <p14:creationId xmlns:p14="http://schemas.microsoft.com/office/powerpoint/2010/main" val="512656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B224680-F05F-110C-149D-76919ADCAC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Component-based Database/ML Systems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Flashlight: Enabling Innovation in Tools for Machine Learning</a:t>
            </a:r>
            <a:r>
              <a:rPr lang="en-US" dirty="0"/>
              <a:t> (PMLR, 2022)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mutable: A Modern DBMS for Research and Fast Prototyping</a:t>
            </a:r>
            <a:r>
              <a:rPr lang="en-US" dirty="0"/>
              <a:t> (CIDR, 2023)</a:t>
            </a:r>
          </a:p>
          <a:p>
            <a:pPr lvl="1"/>
            <a:endParaRPr lang="en-US" dirty="0"/>
          </a:p>
          <a:p>
            <a:r>
              <a:rPr lang="en-US" dirty="0"/>
              <a:t>Optimizer Generators / Compiler Frameworks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GENESIS: An Extensible Database Management System</a:t>
            </a:r>
            <a:r>
              <a:rPr lang="en-US" dirty="0"/>
              <a:t> (IEEE Trans. Software Eng., 1988)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The Volcano Optimizer Generator: Extensibility and Efficient Search</a:t>
            </a:r>
            <a:r>
              <a:rPr lang="en-US" dirty="0"/>
              <a:t> (ICDE, 1993)</a:t>
            </a:r>
          </a:p>
          <a:p>
            <a:pPr lvl="1"/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MLIR: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Scaling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 Compiler Infrastructure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for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 Domain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Specific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Computation</a:t>
            </a:r>
            <a:r>
              <a:rPr lang="de-DE" dirty="0"/>
              <a:t> </a:t>
            </a:r>
            <a:r>
              <a:rPr lang="en-US" dirty="0"/>
              <a:t>(CGO, 2021)</a:t>
            </a:r>
          </a:p>
          <a:p>
            <a:pPr lvl="1"/>
            <a:endParaRPr lang="en-US" dirty="0"/>
          </a:p>
          <a:p>
            <a:r>
              <a:rPr lang="en-US" dirty="0"/>
              <a:t>Efficient Handling of User-defined Functions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Opening the Black Boxes in Data Flow Optimization</a:t>
            </a:r>
            <a:r>
              <a:rPr lang="en-US" dirty="0"/>
              <a:t> (PVLDB, 2012)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Extending database task schedulers for multi-threaded application code</a:t>
            </a:r>
            <a:r>
              <a:rPr lang="en-US" dirty="0"/>
              <a:t> (SSDBM, 2015)</a:t>
            </a:r>
          </a:p>
          <a:p>
            <a:pPr lvl="1"/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Processing Java UDFs in a C++ Environment</a:t>
            </a:r>
            <a:r>
              <a:rPr lang="de-DE" dirty="0"/>
              <a:t> </a:t>
            </a:r>
            <a:r>
              <a:rPr lang="en-US" dirty="0"/>
              <a:t>(SOCC, 2017)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075ED3-9909-5155-1B1F-98EC41B36C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Topics (2/4)</a:t>
            </a:r>
          </a:p>
        </p:txBody>
      </p:sp>
    </p:spTree>
    <p:extLst>
      <p:ext uri="{BB962C8B-B14F-4D97-AF65-F5344CB8AC3E}">
        <p14:creationId xmlns:p14="http://schemas.microsoft.com/office/powerpoint/2010/main" val="1595777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4B40D16-D7B4-0187-9152-F4A350E0DB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Extensibility of Hardware Backends</a:t>
            </a:r>
          </a:p>
          <a:p>
            <a:pPr lvl="1"/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Voodoo - A Vector Algebra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for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 Portable Database Performance on Modern Hardware</a:t>
            </a:r>
            <a:br>
              <a:rPr lang="de-DE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</a:br>
            <a:r>
              <a:rPr lang="en-US" dirty="0"/>
              <a:t>(PVLDB, 2016)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TVM: An Automated End-to-End Optimizing Compiler for Deep Learning</a:t>
            </a:r>
            <a:r>
              <a:rPr lang="en-US" dirty="0"/>
              <a:t> (OSDI, 2018)</a:t>
            </a:r>
          </a:p>
          <a:p>
            <a:pPr lvl="1"/>
            <a:r>
              <a:rPr lang="en-US" sz="1800" b="0" i="0" u="none" strike="noStrike" dirty="0">
                <a:solidFill>
                  <a:srgbClr val="7889FB"/>
                </a:solidFill>
                <a:effectLst/>
                <a:latin typeface="Liberation Sans"/>
              </a:rPr>
              <a:t>Hardware-Oblivious SIMD Parallelism for In-Memory Column-Stores</a:t>
            </a:r>
            <a:r>
              <a:rPr lang="en-US" dirty="0">
                <a:solidFill>
                  <a:srgbClr val="7889FB"/>
                </a:solidFill>
              </a:rPr>
              <a:t> (CIDR, 2020)</a:t>
            </a:r>
          </a:p>
          <a:p>
            <a:endParaRPr lang="en-US" dirty="0"/>
          </a:p>
          <a:p>
            <a:r>
              <a:rPr lang="en-US" dirty="0"/>
              <a:t>Extensible Data Analytics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Towards a unified architecture for in-RDBMS analytics</a:t>
            </a:r>
            <a:r>
              <a:rPr lang="en-US" dirty="0"/>
              <a:t> (SIGMOD, 2012)</a:t>
            </a:r>
          </a:p>
          <a:p>
            <a:pPr lvl="1"/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Liberation Sans"/>
              </a:rPr>
              <a:t>MLbase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: A Distributed Machine-learning System</a:t>
            </a:r>
            <a:r>
              <a:rPr lang="en-US" dirty="0"/>
              <a:t> (CIDR, 2013)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7F52BA-5DBD-E902-F700-663F34121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Topics (3/4)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544E879-6054-070C-FCC8-C28A8A20D81A}"/>
              </a:ext>
            </a:extLst>
          </p:cNvPr>
          <p:cNvSpPr txBox="1"/>
          <p:nvPr/>
        </p:nvSpPr>
        <p:spPr>
          <a:xfrm>
            <a:off x="10442005" y="2494449"/>
            <a:ext cx="1666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Disclaimer: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>
                <a:solidFill>
                  <a:srgbClr val="7889FB"/>
                </a:solidFill>
              </a:rPr>
              <a:t>Co-authored by</a:t>
            </a:r>
            <a:br>
              <a:rPr lang="en-US" dirty="0">
                <a:solidFill>
                  <a:srgbClr val="7889FB"/>
                </a:solidFill>
              </a:rPr>
            </a:br>
            <a:r>
              <a:rPr lang="en-US" dirty="0">
                <a:solidFill>
                  <a:srgbClr val="7889FB"/>
                </a:solidFill>
              </a:rPr>
              <a:t>the lecturer</a:t>
            </a:r>
          </a:p>
        </p:txBody>
      </p:sp>
    </p:spTree>
    <p:extLst>
      <p:ext uri="{BB962C8B-B14F-4D97-AF65-F5344CB8AC3E}">
        <p14:creationId xmlns:p14="http://schemas.microsoft.com/office/powerpoint/2010/main" val="3153427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F331EBF-FC3A-0BF2-1141-01A7057712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268963"/>
            <a:ext cx="9856736" cy="4506685"/>
          </a:xfrm>
        </p:spPr>
        <p:txBody>
          <a:bodyPr/>
          <a:lstStyle/>
          <a:p>
            <a:r>
              <a:rPr lang="en-US" dirty="0"/>
              <a:t>Miscellaneous</a:t>
            </a:r>
          </a:p>
          <a:p>
            <a:pPr lvl="1"/>
            <a:r>
              <a:rPr lang="en-US" sz="1800" b="0" i="0" u="none" strike="noStrike" dirty="0" err="1">
                <a:solidFill>
                  <a:srgbClr val="7889FB"/>
                </a:solidFill>
                <a:effectLst/>
                <a:latin typeface="Liberation Sans"/>
              </a:rPr>
              <a:t>MorphStore</a:t>
            </a:r>
            <a:r>
              <a:rPr lang="en-US" sz="1800" b="0" i="0" u="none" strike="noStrike" dirty="0">
                <a:solidFill>
                  <a:srgbClr val="7889FB"/>
                </a:solidFill>
                <a:effectLst/>
                <a:latin typeface="Liberation Sans"/>
              </a:rPr>
              <a:t>: Analytical Query Engine with a Holistic Compression-Enabled Processing Model </a:t>
            </a:r>
            <a:r>
              <a:rPr lang="en-US" dirty="0">
                <a:solidFill>
                  <a:srgbClr val="7889FB"/>
                </a:solidFill>
              </a:rPr>
              <a:t>(PVLDB, 2020)</a:t>
            </a:r>
          </a:p>
          <a:p>
            <a:pPr lvl="1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iberation Sans"/>
              </a:rPr>
              <a:t>User-Defined Operators: Efficiently Integrating Custom Algorithms into Modern Databases </a:t>
            </a:r>
            <a:r>
              <a:rPr lang="en-US" dirty="0"/>
              <a:t>(PVLDB, 2022)</a:t>
            </a:r>
          </a:p>
          <a:p>
            <a:endParaRPr lang="en-US" dirty="0"/>
          </a:p>
          <a:p>
            <a:r>
              <a:rPr lang="en-US" dirty="0">
                <a:solidFill>
                  <a:srgbClr val="C40D1E"/>
                </a:solidFill>
              </a:rPr>
              <a:t>Alternative: Propose yet another topic/paper</a:t>
            </a:r>
          </a:p>
          <a:p>
            <a:pPr lvl="1"/>
            <a:r>
              <a:rPr lang="en-US" dirty="0"/>
              <a:t>Should be related to the umbrella topic of extensible data 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B6EEB-8A17-870E-A583-991ABC37A9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Topics (4/4)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A4595F3-38E6-6830-577F-EFFA1BBCC114}"/>
              </a:ext>
            </a:extLst>
          </p:cNvPr>
          <p:cNvSpPr txBox="1"/>
          <p:nvPr/>
        </p:nvSpPr>
        <p:spPr>
          <a:xfrm>
            <a:off x="10442005" y="1488609"/>
            <a:ext cx="16668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</a:rPr>
              <a:t>Disclaimer:</a:t>
            </a:r>
            <a:br>
              <a:rPr lang="en-US" b="1" dirty="0">
                <a:solidFill>
                  <a:srgbClr val="7889FB"/>
                </a:solidFill>
              </a:rPr>
            </a:br>
            <a:r>
              <a:rPr lang="en-US" dirty="0">
                <a:solidFill>
                  <a:srgbClr val="7889FB"/>
                </a:solidFill>
              </a:rPr>
              <a:t>Co-authored by</a:t>
            </a:r>
            <a:br>
              <a:rPr lang="en-US" dirty="0">
                <a:solidFill>
                  <a:srgbClr val="7889FB"/>
                </a:solidFill>
              </a:rPr>
            </a:br>
            <a:r>
              <a:rPr lang="en-US" dirty="0">
                <a:solidFill>
                  <a:srgbClr val="7889FB"/>
                </a:solidFill>
              </a:rPr>
              <a:t>the lecturer</a:t>
            </a:r>
          </a:p>
        </p:txBody>
      </p:sp>
    </p:spTree>
    <p:extLst>
      <p:ext uri="{BB962C8B-B14F-4D97-AF65-F5344CB8AC3E}">
        <p14:creationId xmlns:p14="http://schemas.microsoft.com/office/powerpoint/2010/main" val="1637560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FG Big Data Engineering (DAMS Lab)</a:t>
            </a:r>
          </a:p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 (Proposals)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Next Lectures</a:t>
            </a:r>
          </a:p>
          <a:p>
            <a:pPr lvl="1"/>
            <a:r>
              <a:rPr lang="en-US" dirty="0"/>
              <a:t>02 </a:t>
            </a:r>
            <a:r>
              <a:rPr lang="en-US" b="1" dirty="0">
                <a:solidFill>
                  <a:srgbClr val="7889FB"/>
                </a:solidFill>
              </a:rPr>
              <a:t>Scientific Reading and Writing</a:t>
            </a:r>
            <a:r>
              <a:rPr lang="en-US" dirty="0"/>
              <a:t> [Apr 24]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[May 8]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b="1" dirty="0">
                <a:solidFill>
                  <a:schemeClr val="tx1"/>
                </a:solidFill>
              </a:rPr>
              <a:t>Q&amp;A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FG Big Data Engineering (DAMS Lab)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439C5-69CC-075F-741A-171D269BEB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https://www.tu.berlin/dams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234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59256F-E1F7-6971-C278-ABF20DA30D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800" y="1967656"/>
            <a:ext cx="3582662" cy="450668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Postdoc </a:t>
            </a:r>
            <a:r>
              <a:rPr lang="en-US" sz="1600" b="0" dirty="0">
                <a:solidFill>
                  <a:srgbClr val="000000"/>
                </a:solidFill>
              </a:rPr>
              <a:t>(01/2021)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Patrick Damme 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PhD Student</a:t>
            </a:r>
            <a:r>
              <a:rPr lang="en-US" sz="1600" b="0" dirty="0">
                <a:solidFill>
                  <a:srgbClr val="000000"/>
                </a:solidFill>
              </a:rPr>
              <a:t> (04/2019)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Arnab </a:t>
            </a:r>
            <a:r>
              <a:rPr lang="en-US" dirty="0" err="1">
                <a:solidFill>
                  <a:srgbClr val="000000"/>
                </a:solidFill>
              </a:rPr>
              <a:t>Phani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PhD Student</a:t>
            </a:r>
            <a:r>
              <a:rPr lang="en-US" sz="1600" b="0" dirty="0">
                <a:solidFill>
                  <a:srgbClr val="000000"/>
                </a:solidFill>
              </a:rPr>
              <a:t> (01/2020)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Sebastian </a:t>
            </a:r>
            <a:r>
              <a:rPr lang="en-US" dirty="0" err="1">
                <a:solidFill>
                  <a:srgbClr val="000000"/>
                </a:solidFill>
              </a:rPr>
              <a:t>Baunsgaard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PhD Student</a:t>
            </a:r>
            <a:r>
              <a:rPr lang="en-US" sz="1600" b="0" dirty="0">
                <a:solidFill>
                  <a:srgbClr val="000000"/>
                </a:solidFill>
              </a:rPr>
              <a:t> (06/2023)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Christina </a:t>
            </a:r>
            <a:r>
              <a:rPr lang="en-US" dirty="0" err="1">
                <a:solidFill>
                  <a:srgbClr val="000000"/>
                </a:solidFill>
              </a:rPr>
              <a:t>Dionysio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BD36A-F49D-61E4-E2D2-0B449F3DE3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FG Big Data Engineering (DAMS Lab) – Team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6D7EA-095D-CDD4-8BDA-79798A04F2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44765" y="1961433"/>
            <a:ext cx="3476926" cy="4506685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PhD Student</a:t>
            </a:r>
            <a:r>
              <a:rPr lang="en-US" sz="1600" b="0" dirty="0">
                <a:solidFill>
                  <a:srgbClr val="000000"/>
                </a:solidFill>
              </a:rPr>
              <a:t> (06/2023)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Philipp Ortner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PhD Student</a:t>
            </a:r>
            <a:r>
              <a:rPr lang="en-US" sz="1600" b="0" dirty="0">
                <a:solidFill>
                  <a:srgbClr val="000000"/>
                </a:solidFill>
              </a:rPr>
              <a:t> (03/2023)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David Justen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PhD Student </a:t>
            </a:r>
            <a:r>
              <a:rPr lang="en-US" sz="1600" b="0" dirty="0">
                <a:solidFill>
                  <a:srgbClr val="000000"/>
                </a:solidFill>
              </a:rPr>
              <a:t>(02/2023)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Carlos E. Muniz </a:t>
            </a:r>
            <a:r>
              <a:rPr lang="en-US" dirty="0" err="1">
                <a:solidFill>
                  <a:srgbClr val="000000"/>
                </a:solidFill>
              </a:rPr>
              <a:t>Cuza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1600" b="0" dirty="0">
                <a:solidFill>
                  <a:srgbClr val="000000"/>
                </a:solidFill>
              </a:rPr>
              <a:t>[visitor Aalborg University]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35449A-3A30-0B31-9C15-BB0A734D2D0C}"/>
              </a:ext>
            </a:extLst>
          </p:cNvPr>
          <p:cNvSpPr txBox="1">
            <a:spLocks/>
          </p:cNvSpPr>
          <p:nvPr/>
        </p:nvSpPr>
        <p:spPr>
          <a:xfrm>
            <a:off x="8264091" y="1945880"/>
            <a:ext cx="3476926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PhD Student </a:t>
            </a:r>
            <a:r>
              <a:rPr lang="en-US" sz="1600" b="0" dirty="0">
                <a:solidFill>
                  <a:srgbClr val="000000"/>
                </a:solidFill>
              </a:rPr>
              <a:t>(09/2019)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Shafaq Siddiqi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PhD Student</a:t>
            </a:r>
            <a:r>
              <a:rPr lang="en-US" sz="1600" b="0" dirty="0">
                <a:solidFill>
                  <a:srgbClr val="000000"/>
                </a:solidFill>
              </a:rPr>
              <a:t> (04/2021)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Saeed </a:t>
            </a:r>
            <a:r>
              <a:rPr lang="en-US" dirty="0" err="1">
                <a:solidFill>
                  <a:srgbClr val="000000"/>
                </a:solidFill>
              </a:rPr>
              <a:t>Fathollahzadeh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3x </a:t>
            </a:r>
            <a:r>
              <a:rPr lang="en-US" dirty="0">
                <a:solidFill>
                  <a:srgbClr val="7889FB"/>
                </a:solidFill>
              </a:rPr>
              <a:t>Student Assistants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N.N. </a:t>
            </a:r>
            <a:r>
              <a:rPr lang="en-US" sz="1600" b="0" dirty="0">
                <a:solidFill>
                  <a:srgbClr val="000000"/>
                </a:solidFill>
              </a:rPr>
              <a:t>(1x ~06/2023)</a:t>
            </a:r>
          </a:p>
          <a:p>
            <a:r>
              <a:rPr lang="en-US" dirty="0">
                <a:solidFill>
                  <a:srgbClr val="000000"/>
                </a:solidFill>
              </a:rPr>
              <a:t>Bachelor &amp; Master Students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53168-3CA4-262C-34C1-8565CBB25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459" y="2561082"/>
            <a:ext cx="515050" cy="257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5C81C2-806D-9DD4-DB49-46D28DCB6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897" y="3609219"/>
            <a:ext cx="515050" cy="257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D23E16-3474-E478-0A9C-9D7F959C7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86" y="3082587"/>
            <a:ext cx="671267" cy="895184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3B61AF-82CE-5739-855F-2445E6B26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9" y="4123421"/>
            <a:ext cx="894633" cy="894633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20DFB-FB79-24BD-9C00-8779C18E61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169" y="2042304"/>
            <a:ext cx="643622" cy="894633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3046A7-57DC-F33D-D653-2B000CB98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276" y="2023641"/>
            <a:ext cx="749255" cy="894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8003AF-D6A4-1D1A-065B-67AA8B66E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046" y="5154373"/>
            <a:ext cx="675945" cy="894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C7B63C-A3BE-674B-DEA6-3E5325F2F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250" y="3070141"/>
            <a:ext cx="733306" cy="8946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AC4653-843F-CE42-4BA2-EACC337C2C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757"/>
          <a:stretch/>
        </p:blipFill>
        <p:spPr>
          <a:xfrm>
            <a:off x="7072259" y="4123420"/>
            <a:ext cx="660912" cy="8946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174666-5A52-6B62-154F-3690951594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227" y="3065418"/>
            <a:ext cx="670975" cy="8946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A70BE9-C4D1-D461-CF37-A51057766F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2928" y="2028787"/>
            <a:ext cx="675944" cy="8946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7C5D32-6AFB-E755-9B3F-0FF73D34E1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5936" y="3646543"/>
            <a:ext cx="398507" cy="196597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5861486-61A2-7104-1C80-99B9C0F26DB3}"/>
              </a:ext>
            </a:extLst>
          </p:cNvPr>
          <p:cNvSpPr txBox="1">
            <a:spLocks/>
          </p:cNvSpPr>
          <p:nvPr/>
        </p:nvSpPr>
        <p:spPr>
          <a:xfrm>
            <a:off x="550800" y="951915"/>
            <a:ext cx="3582662" cy="684597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Head of the Group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Matthias Boehm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006B6F-72D9-0ED1-BD74-FAA85327A1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42" y="1011352"/>
            <a:ext cx="894633" cy="89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5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265765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SS+WS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33806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64744"/>
            <a:ext cx="1073258" cy="26856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BF6B4F-3593-1DFE-AED7-30A8DC0332CE}"/>
              </a:ext>
            </a:extLst>
          </p:cNvPr>
          <p:cNvSpPr txBox="1"/>
          <p:nvPr/>
        </p:nvSpPr>
        <p:spPr>
          <a:xfrm>
            <a:off x="8581282" y="4250725"/>
            <a:ext cx="2398755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Supervision of bachelor/master theses</a:t>
            </a:r>
            <a:b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(currently 3+12)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80569" y="1430763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6973" y="3012042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860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#41094: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427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13–2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381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12+2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596700" y="168728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12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180910" y="876718"/>
            <a:ext cx="183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20+5 places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38AC1D49-FBDC-D8F1-29CB-72CAE7E8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27" y="4116765"/>
            <a:ext cx="671267" cy="895184"/>
          </a:xfrm>
          <a:prstGeom prst="rect">
            <a:avLst/>
          </a:prstGeom>
          <a:effectLst/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A7CF0092-E7E1-29E5-B38C-DD763565B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080" y="4117041"/>
            <a:ext cx="894633" cy="894633"/>
          </a:xfrm>
          <a:prstGeom prst="rect">
            <a:avLst/>
          </a:prstGeom>
          <a:effectLst/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73" y="4117041"/>
            <a:ext cx="643622" cy="894633"/>
          </a:xfrm>
          <a:prstGeom prst="rect">
            <a:avLst/>
          </a:prstGeom>
          <a:effectLst/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8003B4C4-BF54-F93D-B664-CE8F272C9B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757"/>
          <a:stretch/>
        </p:blipFill>
        <p:spPr>
          <a:xfrm>
            <a:off x="9248798" y="4117041"/>
            <a:ext cx="660912" cy="894633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5BA1F0DC-7E10-6EE1-5F48-E96C18548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19" y="4117041"/>
            <a:ext cx="643622" cy="894633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241477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2F904A9-7E25-84D8-57D5-FAD5CA9B5384}"/>
              </a:ext>
            </a:extLst>
          </p:cNvPr>
          <p:cNvCxnSpPr/>
          <p:nvPr/>
        </p:nvCxnSpPr>
        <p:spPr>
          <a:xfrm>
            <a:off x="10855325" y="1517650"/>
            <a:ext cx="0" cy="231775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3365</Words>
  <Application>Microsoft Office PowerPoint</Application>
  <PresentationFormat>Breitbild</PresentationFormat>
  <Paragraphs>448</Paragraphs>
  <Slides>34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Liberation Sans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Large-scale Data Engineering: 01 Structure of Scientific Papers</dc:title>
  <dc:creator>Patrick Damme</dc:creator>
  <cp:lastModifiedBy>TU-Pseudonym 3624437813768008</cp:lastModifiedBy>
  <cp:revision>460</cp:revision>
  <cp:lastPrinted>2021-03-24T16:10:50Z</cp:lastPrinted>
  <dcterms:created xsi:type="dcterms:W3CDTF">2023-02-25T13:39:16Z</dcterms:created>
  <dcterms:modified xsi:type="dcterms:W3CDTF">2023-04-16T18:49:13Z</dcterms:modified>
</cp:coreProperties>
</file>